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89" r:id="rId2"/>
    <p:sldId id="287" r:id="rId3"/>
    <p:sldId id="256" r:id="rId4"/>
    <p:sldId id="257" r:id="rId5"/>
    <p:sldId id="291" r:id="rId6"/>
    <p:sldId id="290" r:id="rId7"/>
    <p:sldId id="300" r:id="rId8"/>
    <p:sldId id="301" r:id="rId9"/>
    <p:sldId id="292" r:id="rId10"/>
    <p:sldId id="307" r:id="rId11"/>
    <p:sldId id="293" r:id="rId12"/>
    <p:sldId id="294" r:id="rId13"/>
    <p:sldId id="295" r:id="rId14"/>
    <p:sldId id="296" r:id="rId15"/>
    <p:sldId id="297" r:id="rId16"/>
    <p:sldId id="299" r:id="rId17"/>
    <p:sldId id="302" r:id="rId18"/>
    <p:sldId id="259" r:id="rId19"/>
    <p:sldId id="303" r:id="rId20"/>
    <p:sldId id="304" r:id="rId21"/>
    <p:sldId id="305" r:id="rId22"/>
    <p:sldId id="30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2821"/>
    <a:srgbClr val="9E6D32"/>
    <a:srgbClr val="00094E"/>
    <a:srgbClr val="515D94"/>
    <a:srgbClr val="1F488A"/>
    <a:srgbClr val="924A46"/>
    <a:srgbClr val="217C9D"/>
    <a:srgbClr val="3B7F72"/>
    <a:srgbClr val="44443F"/>
    <a:srgbClr val="3737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974" autoAdjust="0"/>
    <p:restoredTop sz="94660"/>
  </p:normalViewPr>
  <p:slideViewPr>
    <p:cSldViewPr snapToGrid="0">
      <p:cViewPr varScale="1">
        <p:scale>
          <a:sx n="136" d="100"/>
          <a:sy n="136" d="100"/>
        </p:scale>
        <p:origin x="1752" y="4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A0B7A7-67F9-7A45-BAD2-BD2EBB11AC9F}" type="datetimeFigureOut">
              <a:rPr lang="en-US" smtClean="0"/>
              <a:t>7/22/25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B82012-16E8-6E40-A454-8D0AE2897DF3}" type="slidenum">
              <a:rPr lang="en-US" smtClean="0"/>
              <a:t>‹#›</a:t>
            </a:fld>
            <a:endParaRPr lang="en-US"/>
          </a:p>
        </p:txBody>
      </p:sp>
    </p:spTree>
    <p:extLst>
      <p:ext uri="{BB962C8B-B14F-4D97-AF65-F5344CB8AC3E}">
        <p14:creationId xmlns:p14="http://schemas.microsoft.com/office/powerpoint/2010/main" val="631241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B82012-16E8-6E40-A454-8D0AE2897DF3}" type="slidenum">
              <a:rPr lang="en-US" smtClean="0"/>
              <a:t>2</a:t>
            </a:fld>
            <a:endParaRPr lang="en-US"/>
          </a:p>
        </p:txBody>
      </p:sp>
    </p:spTree>
    <p:extLst>
      <p:ext uri="{BB962C8B-B14F-4D97-AF65-F5344CB8AC3E}">
        <p14:creationId xmlns:p14="http://schemas.microsoft.com/office/powerpoint/2010/main" val="1932612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10884-A2AD-41A7-90F3-A55677CD9C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A08505-50A4-4EF4-A6E7-6A4FBF1AB6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EFC115-279B-43BE-AFBC-EC9766E8F07B}"/>
              </a:ext>
            </a:extLst>
          </p:cNvPr>
          <p:cNvSpPr>
            <a:spLocks noGrp="1"/>
          </p:cNvSpPr>
          <p:nvPr>
            <p:ph type="dt" sz="half" idx="10"/>
          </p:nvPr>
        </p:nvSpPr>
        <p:spPr/>
        <p:txBody>
          <a:bodyPr/>
          <a:lstStyle/>
          <a:p>
            <a:fld id="{9FAC7AAB-4C20-4A97-BB8A-F48EB4429D16}" type="datetimeFigureOut">
              <a:rPr lang="en-US" smtClean="0"/>
              <a:t>7/22/25</a:t>
            </a:fld>
            <a:endParaRPr lang="en-US"/>
          </a:p>
        </p:txBody>
      </p:sp>
      <p:sp>
        <p:nvSpPr>
          <p:cNvPr id="5" name="Footer Placeholder 4">
            <a:extLst>
              <a:ext uri="{FF2B5EF4-FFF2-40B4-BE49-F238E27FC236}">
                <a16:creationId xmlns:a16="http://schemas.microsoft.com/office/drawing/2014/main" id="{47602758-DF58-44F7-826B-2F3FE493EB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9E1708-628A-486E-8338-B7A9F77CD884}"/>
              </a:ext>
            </a:extLst>
          </p:cNvPr>
          <p:cNvSpPr>
            <a:spLocks noGrp="1"/>
          </p:cNvSpPr>
          <p:nvPr>
            <p:ph type="sldNum" sz="quarter" idx="12"/>
          </p:nvPr>
        </p:nvSpPr>
        <p:spPr/>
        <p:txBody>
          <a:bodyPr/>
          <a:lstStyle/>
          <a:p>
            <a:fld id="{5F7EF827-01DB-45A9-9DE8-E624A5E17214}" type="slidenum">
              <a:rPr lang="en-US" smtClean="0"/>
              <a:t>‹#›</a:t>
            </a:fld>
            <a:endParaRPr lang="en-US"/>
          </a:p>
        </p:txBody>
      </p:sp>
    </p:spTree>
    <p:extLst>
      <p:ext uri="{BB962C8B-B14F-4D97-AF65-F5344CB8AC3E}">
        <p14:creationId xmlns:p14="http://schemas.microsoft.com/office/powerpoint/2010/main" val="1768974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7D332-CECB-467A-8A05-5651491E3D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6A9E96-FB37-4F52-B006-AA53C1575F6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21E888-1A88-49D6-A8C8-3FB15FF4E9E4}"/>
              </a:ext>
            </a:extLst>
          </p:cNvPr>
          <p:cNvSpPr>
            <a:spLocks noGrp="1"/>
          </p:cNvSpPr>
          <p:nvPr>
            <p:ph type="dt" sz="half" idx="10"/>
          </p:nvPr>
        </p:nvSpPr>
        <p:spPr/>
        <p:txBody>
          <a:bodyPr/>
          <a:lstStyle/>
          <a:p>
            <a:fld id="{9FAC7AAB-4C20-4A97-BB8A-F48EB4429D16}" type="datetimeFigureOut">
              <a:rPr lang="en-US" smtClean="0"/>
              <a:t>7/22/25</a:t>
            </a:fld>
            <a:endParaRPr lang="en-US"/>
          </a:p>
        </p:txBody>
      </p:sp>
      <p:sp>
        <p:nvSpPr>
          <p:cNvPr id="5" name="Footer Placeholder 4">
            <a:extLst>
              <a:ext uri="{FF2B5EF4-FFF2-40B4-BE49-F238E27FC236}">
                <a16:creationId xmlns:a16="http://schemas.microsoft.com/office/drawing/2014/main" id="{13599D47-D52F-4C5B-998C-8BA8ABF02B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D25A49-4101-4DEC-B48D-903CFDB96D52}"/>
              </a:ext>
            </a:extLst>
          </p:cNvPr>
          <p:cNvSpPr>
            <a:spLocks noGrp="1"/>
          </p:cNvSpPr>
          <p:nvPr>
            <p:ph type="sldNum" sz="quarter" idx="12"/>
          </p:nvPr>
        </p:nvSpPr>
        <p:spPr/>
        <p:txBody>
          <a:bodyPr/>
          <a:lstStyle/>
          <a:p>
            <a:fld id="{5F7EF827-01DB-45A9-9DE8-E624A5E17214}" type="slidenum">
              <a:rPr lang="en-US" smtClean="0"/>
              <a:t>‹#›</a:t>
            </a:fld>
            <a:endParaRPr lang="en-US"/>
          </a:p>
        </p:txBody>
      </p:sp>
    </p:spTree>
    <p:extLst>
      <p:ext uri="{BB962C8B-B14F-4D97-AF65-F5344CB8AC3E}">
        <p14:creationId xmlns:p14="http://schemas.microsoft.com/office/powerpoint/2010/main" val="699957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0C2AC3-D918-4BEB-A9AC-D25531BB1B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B8500D-0980-43B7-A686-EE01F1536C9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506D6F-436B-48FA-91C1-DC9D7E5CDA0B}"/>
              </a:ext>
            </a:extLst>
          </p:cNvPr>
          <p:cNvSpPr>
            <a:spLocks noGrp="1"/>
          </p:cNvSpPr>
          <p:nvPr>
            <p:ph type="dt" sz="half" idx="10"/>
          </p:nvPr>
        </p:nvSpPr>
        <p:spPr/>
        <p:txBody>
          <a:bodyPr/>
          <a:lstStyle/>
          <a:p>
            <a:fld id="{9FAC7AAB-4C20-4A97-BB8A-F48EB4429D16}" type="datetimeFigureOut">
              <a:rPr lang="en-US" smtClean="0"/>
              <a:t>7/22/25</a:t>
            </a:fld>
            <a:endParaRPr lang="en-US"/>
          </a:p>
        </p:txBody>
      </p:sp>
      <p:sp>
        <p:nvSpPr>
          <p:cNvPr id="5" name="Footer Placeholder 4">
            <a:extLst>
              <a:ext uri="{FF2B5EF4-FFF2-40B4-BE49-F238E27FC236}">
                <a16:creationId xmlns:a16="http://schemas.microsoft.com/office/drawing/2014/main" id="{928C40AC-BE35-4726-AA71-2494C60891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F6172B-AF1E-4D7A-BFD3-4CF879AA3710}"/>
              </a:ext>
            </a:extLst>
          </p:cNvPr>
          <p:cNvSpPr>
            <a:spLocks noGrp="1"/>
          </p:cNvSpPr>
          <p:nvPr>
            <p:ph type="sldNum" sz="quarter" idx="12"/>
          </p:nvPr>
        </p:nvSpPr>
        <p:spPr/>
        <p:txBody>
          <a:bodyPr/>
          <a:lstStyle/>
          <a:p>
            <a:fld id="{5F7EF827-01DB-45A9-9DE8-E624A5E17214}" type="slidenum">
              <a:rPr lang="en-US" smtClean="0"/>
              <a:t>‹#›</a:t>
            </a:fld>
            <a:endParaRPr lang="en-US"/>
          </a:p>
        </p:txBody>
      </p:sp>
    </p:spTree>
    <p:extLst>
      <p:ext uri="{BB962C8B-B14F-4D97-AF65-F5344CB8AC3E}">
        <p14:creationId xmlns:p14="http://schemas.microsoft.com/office/powerpoint/2010/main" val="66073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2367E-12A5-49FA-8A2A-E6F3DE8549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341FAB-70AE-471B-9D17-8795ED1278C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D07D03-E1B6-426B-A708-ED071769D47A}"/>
              </a:ext>
            </a:extLst>
          </p:cNvPr>
          <p:cNvSpPr>
            <a:spLocks noGrp="1"/>
          </p:cNvSpPr>
          <p:nvPr>
            <p:ph type="dt" sz="half" idx="10"/>
          </p:nvPr>
        </p:nvSpPr>
        <p:spPr/>
        <p:txBody>
          <a:bodyPr/>
          <a:lstStyle/>
          <a:p>
            <a:fld id="{9FAC7AAB-4C20-4A97-BB8A-F48EB4429D16}" type="datetimeFigureOut">
              <a:rPr lang="en-US" smtClean="0"/>
              <a:t>7/22/25</a:t>
            </a:fld>
            <a:endParaRPr lang="en-US"/>
          </a:p>
        </p:txBody>
      </p:sp>
      <p:sp>
        <p:nvSpPr>
          <p:cNvPr id="5" name="Footer Placeholder 4">
            <a:extLst>
              <a:ext uri="{FF2B5EF4-FFF2-40B4-BE49-F238E27FC236}">
                <a16:creationId xmlns:a16="http://schemas.microsoft.com/office/drawing/2014/main" id="{7EC30F5C-33BB-45BD-A978-3EBEC1DE96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A5EB78-6D14-4EAB-B860-0ED632DEAEA8}"/>
              </a:ext>
            </a:extLst>
          </p:cNvPr>
          <p:cNvSpPr>
            <a:spLocks noGrp="1"/>
          </p:cNvSpPr>
          <p:nvPr>
            <p:ph type="sldNum" sz="quarter" idx="12"/>
          </p:nvPr>
        </p:nvSpPr>
        <p:spPr/>
        <p:txBody>
          <a:bodyPr/>
          <a:lstStyle/>
          <a:p>
            <a:fld id="{5F7EF827-01DB-45A9-9DE8-E624A5E17214}" type="slidenum">
              <a:rPr lang="en-US" smtClean="0"/>
              <a:t>‹#›</a:t>
            </a:fld>
            <a:endParaRPr lang="en-US"/>
          </a:p>
        </p:txBody>
      </p:sp>
    </p:spTree>
    <p:extLst>
      <p:ext uri="{BB962C8B-B14F-4D97-AF65-F5344CB8AC3E}">
        <p14:creationId xmlns:p14="http://schemas.microsoft.com/office/powerpoint/2010/main" val="368044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EED25-2CD4-47A8-8F8B-FCEAFEA918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AB86FB-4133-4B4E-882B-DE94726166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6F20193-82ED-4A1B-8940-339187506EA3}"/>
              </a:ext>
            </a:extLst>
          </p:cNvPr>
          <p:cNvSpPr>
            <a:spLocks noGrp="1"/>
          </p:cNvSpPr>
          <p:nvPr>
            <p:ph type="dt" sz="half" idx="10"/>
          </p:nvPr>
        </p:nvSpPr>
        <p:spPr/>
        <p:txBody>
          <a:bodyPr/>
          <a:lstStyle/>
          <a:p>
            <a:fld id="{9FAC7AAB-4C20-4A97-BB8A-F48EB4429D16}" type="datetimeFigureOut">
              <a:rPr lang="en-US" smtClean="0"/>
              <a:t>7/22/25</a:t>
            </a:fld>
            <a:endParaRPr lang="en-US"/>
          </a:p>
        </p:txBody>
      </p:sp>
      <p:sp>
        <p:nvSpPr>
          <p:cNvPr id="5" name="Footer Placeholder 4">
            <a:extLst>
              <a:ext uri="{FF2B5EF4-FFF2-40B4-BE49-F238E27FC236}">
                <a16:creationId xmlns:a16="http://schemas.microsoft.com/office/drawing/2014/main" id="{30DBC75E-3F31-453D-B1D1-DDAF3A05C4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C6EE29-1A6C-4DCD-8BA0-BB652B058EA5}"/>
              </a:ext>
            </a:extLst>
          </p:cNvPr>
          <p:cNvSpPr>
            <a:spLocks noGrp="1"/>
          </p:cNvSpPr>
          <p:nvPr>
            <p:ph type="sldNum" sz="quarter" idx="12"/>
          </p:nvPr>
        </p:nvSpPr>
        <p:spPr/>
        <p:txBody>
          <a:bodyPr/>
          <a:lstStyle/>
          <a:p>
            <a:fld id="{5F7EF827-01DB-45A9-9DE8-E624A5E17214}" type="slidenum">
              <a:rPr lang="en-US" smtClean="0"/>
              <a:t>‹#›</a:t>
            </a:fld>
            <a:endParaRPr lang="en-US"/>
          </a:p>
        </p:txBody>
      </p:sp>
    </p:spTree>
    <p:extLst>
      <p:ext uri="{BB962C8B-B14F-4D97-AF65-F5344CB8AC3E}">
        <p14:creationId xmlns:p14="http://schemas.microsoft.com/office/powerpoint/2010/main" val="1632691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190D2-2875-436B-A86D-BB2A5CCD76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407EFB-1B2A-4097-B558-0D4EDE849B7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61819A-CA65-4C45-AD3F-1BEE7927CEF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B21ABA-9CFF-49B2-BC17-88E9BFA921D8}"/>
              </a:ext>
            </a:extLst>
          </p:cNvPr>
          <p:cNvSpPr>
            <a:spLocks noGrp="1"/>
          </p:cNvSpPr>
          <p:nvPr>
            <p:ph type="dt" sz="half" idx="10"/>
          </p:nvPr>
        </p:nvSpPr>
        <p:spPr/>
        <p:txBody>
          <a:bodyPr/>
          <a:lstStyle/>
          <a:p>
            <a:fld id="{9FAC7AAB-4C20-4A97-BB8A-F48EB4429D16}" type="datetimeFigureOut">
              <a:rPr lang="en-US" smtClean="0"/>
              <a:t>7/22/25</a:t>
            </a:fld>
            <a:endParaRPr lang="en-US"/>
          </a:p>
        </p:txBody>
      </p:sp>
      <p:sp>
        <p:nvSpPr>
          <p:cNvPr id="6" name="Footer Placeholder 5">
            <a:extLst>
              <a:ext uri="{FF2B5EF4-FFF2-40B4-BE49-F238E27FC236}">
                <a16:creationId xmlns:a16="http://schemas.microsoft.com/office/drawing/2014/main" id="{6605F802-6606-4865-A37E-5B853F3E86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31E85C-A5AE-4B10-8D20-AB8D56155BDE}"/>
              </a:ext>
            </a:extLst>
          </p:cNvPr>
          <p:cNvSpPr>
            <a:spLocks noGrp="1"/>
          </p:cNvSpPr>
          <p:nvPr>
            <p:ph type="sldNum" sz="quarter" idx="12"/>
          </p:nvPr>
        </p:nvSpPr>
        <p:spPr/>
        <p:txBody>
          <a:bodyPr/>
          <a:lstStyle/>
          <a:p>
            <a:fld id="{5F7EF827-01DB-45A9-9DE8-E624A5E17214}" type="slidenum">
              <a:rPr lang="en-US" smtClean="0"/>
              <a:t>‹#›</a:t>
            </a:fld>
            <a:endParaRPr lang="en-US"/>
          </a:p>
        </p:txBody>
      </p:sp>
    </p:spTree>
    <p:extLst>
      <p:ext uri="{BB962C8B-B14F-4D97-AF65-F5344CB8AC3E}">
        <p14:creationId xmlns:p14="http://schemas.microsoft.com/office/powerpoint/2010/main" val="266252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29F7F-F930-4F95-801F-9703AB87A1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B68F51-4A6F-4CF7-83BD-801575C3F8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5EE4DA4-B641-4423-95A3-30BBFA92077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243863-3AE4-4B4E-8A10-D7CD4E303F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DF8DDD0-7C6F-4B86-BABF-7EC5ABFB5AC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4E6CD3-228D-44F1-BE52-DFD217EDFE2A}"/>
              </a:ext>
            </a:extLst>
          </p:cNvPr>
          <p:cNvSpPr>
            <a:spLocks noGrp="1"/>
          </p:cNvSpPr>
          <p:nvPr>
            <p:ph type="dt" sz="half" idx="10"/>
          </p:nvPr>
        </p:nvSpPr>
        <p:spPr/>
        <p:txBody>
          <a:bodyPr/>
          <a:lstStyle/>
          <a:p>
            <a:fld id="{9FAC7AAB-4C20-4A97-BB8A-F48EB4429D16}" type="datetimeFigureOut">
              <a:rPr lang="en-US" smtClean="0"/>
              <a:t>7/22/25</a:t>
            </a:fld>
            <a:endParaRPr lang="en-US"/>
          </a:p>
        </p:txBody>
      </p:sp>
      <p:sp>
        <p:nvSpPr>
          <p:cNvPr id="8" name="Footer Placeholder 7">
            <a:extLst>
              <a:ext uri="{FF2B5EF4-FFF2-40B4-BE49-F238E27FC236}">
                <a16:creationId xmlns:a16="http://schemas.microsoft.com/office/drawing/2014/main" id="{B87A75C5-089C-4DA2-B977-0A91DC9CF0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C0D6B7-BA38-451F-849C-24814F1C5F65}"/>
              </a:ext>
            </a:extLst>
          </p:cNvPr>
          <p:cNvSpPr>
            <a:spLocks noGrp="1"/>
          </p:cNvSpPr>
          <p:nvPr>
            <p:ph type="sldNum" sz="quarter" idx="12"/>
          </p:nvPr>
        </p:nvSpPr>
        <p:spPr/>
        <p:txBody>
          <a:bodyPr/>
          <a:lstStyle/>
          <a:p>
            <a:fld id="{5F7EF827-01DB-45A9-9DE8-E624A5E17214}" type="slidenum">
              <a:rPr lang="en-US" smtClean="0"/>
              <a:t>‹#›</a:t>
            </a:fld>
            <a:endParaRPr lang="en-US"/>
          </a:p>
        </p:txBody>
      </p:sp>
    </p:spTree>
    <p:extLst>
      <p:ext uri="{BB962C8B-B14F-4D97-AF65-F5344CB8AC3E}">
        <p14:creationId xmlns:p14="http://schemas.microsoft.com/office/powerpoint/2010/main" val="638766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726FF-5195-448B-B318-C21A031704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3A5267-4318-4602-8551-C636D9207629}"/>
              </a:ext>
            </a:extLst>
          </p:cNvPr>
          <p:cNvSpPr>
            <a:spLocks noGrp="1"/>
          </p:cNvSpPr>
          <p:nvPr>
            <p:ph type="dt" sz="half" idx="10"/>
          </p:nvPr>
        </p:nvSpPr>
        <p:spPr/>
        <p:txBody>
          <a:bodyPr/>
          <a:lstStyle/>
          <a:p>
            <a:fld id="{9FAC7AAB-4C20-4A97-BB8A-F48EB4429D16}" type="datetimeFigureOut">
              <a:rPr lang="en-US" smtClean="0"/>
              <a:t>7/22/25</a:t>
            </a:fld>
            <a:endParaRPr lang="en-US"/>
          </a:p>
        </p:txBody>
      </p:sp>
      <p:sp>
        <p:nvSpPr>
          <p:cNvPr id="4" name="Footer Placeholder 3">
            <a:extLst>
              <a:ext uri="{FF2B5EF4-FFF2-40B4-BE49-F238E27FC236}">
                <a16:creationId xmlns:a16="http://schemas.microsoft.com/office/drawing/2014/main" id="{4FCA2377-1AA0-4A21-ACAC-74C7A1D295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E1658F-3C87-420D-95D1-0E62181FC978}"/>
              </a:ext>
            </a:extLst>
          </p:cNvPr>
          <p:cNvSpPr>
            <a:spLocks noGrp="1"/>
          </p:cNvSpPr>
          <p:nvPr>
            <p:ph type="sldNum" sz="quarter" idx="12"/>
          </p:nvPr>
        </p:nvSpPr>
        <p:spPr/>
        <p:txBody>
          <a:bodyPr/>
          <a:lstStyle/>
          <a:p>
            <a:fld id="{5F7EF827-01DB-45A9-9DE8-E624A5E17214}" type="slidenum">
              <a:rPr lang="en-US" smtClean="0"/>
              <a:t>‹#›</a:t>
            </a:fld>
            <a:endParaRPr lang="en-US"/>
          </a:p>
        </p:txBody>
      </p:sp>
    </p:spTree>
    <p:extLst>
      <p:ext uri="{BB962C8B-B14F-4D97-AF65-F5344CB8AC3E}">
        <p14:creationId xmlns:p14="http://schemas.microsoft.com/office/powerpoint/2010/main" val="344951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DD8FB0-C32B-4B56-B055-BB55B3FFE370}"/>
              </a:ext>
            </a:extLst>
          </p:cNvPr>
          <p:cNvSpPr>
            <a:spLocks noGrp="1"/>
          </p:cNvSpPr>
          <p:nvPr>
            <p:ph type="dt" sz="half" idx="10"/>
          </p:nvPr>
        </p:nvSpPr>
        <p:spPr/>
        <p:txBody>
          <a:bodyPr/>
          <a:lstStyle/>
          <a:p>
            <a:fld id="{9FAC7AAB-4C20-4A97-BB8A-F48EB4429D16}" type="datetimeFigureOut">
              <a:rPr lang="en-US" smtClean="0"/>
              <a:t>7/22/25</a:t>
            </a:fld>
            <a:endParaRPr lang="en-US"/>
          </a:p>
        </p:txBody>
      </p:sp>
      <p:sp>
        <p:nvSpPr>
          <p:cNvPr id="3" name="Footer Placeholder 2">
            <a:extLst>
              <a:ext uri="{FF2B5EF4-FFF2-40B4-BE49-F238E27FC236}">
                <a16:creationId xmlns:a16="http://schemas.microsoft.com/office/drawing/2014/main" id="{8AFA8C58-B151-4532-9137-41F720A672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F56CA0-E93D-4F8A-8E81-34C9C584D9DA}"/>
              </a:ext>
            </a:extLst>
          </p:cNvPr>
          <p:cNvSpPr>
            <a:spLocks noGrp="1"/>
          </p:cNvSpPr>
          <p:nvPr>
            <p:ph type="sldNum" sz="quarter" idx="12"/>
          </p:nvPr>
        </p:nvSpPr>
        <p:spPr/>
        <p:txBody>
          <a:bodyPr/>
          <a:lstStyle/>
          <a:p>
            <a:fld id="{5F7EF827-01DB-45A9-9DE8-E624A5E17214}" type="slidenum">
              <a:rPr lang="en-US" smtClean="0"/>
              <a:t>‹#›</a:t>
            </a:fld>
            <a:endParaRPr lang="en-US"/>
          </a:p>
        </p:txBody>
      </p:sp>
    </p:spTree>
    <p:extLst>
      <p:ext uri="{BB962C8B-B14F-4D97-AF65-F5344CB8AC3E}">
        <p14:creationId xmlns:p14="http://schemas.microsoft.com/office/powerpoint/2010/main" val="314482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9105D-5A0F-4E3E-87D8-1F44892D29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13EECB-782E-4F9C-9426-3C13E8C35D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28D129-2EE6-4900-BE31-E49E21B576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89A16C8-D7DD-4934-9697-F887A23AF8CB}"/>
              </a:ext>
            </a:extLst>
          </p:cNvPr>
          <p:cNvSpPr>
            <a:spLocks noGrp="1"/>
          </p:cNvSpPr>
          <p:nvPr>
            <p:ph type="dt" sz="half" idx="10"/>
          </p:nvPr>
        </p:nvSpPr>
        <p:spPr/>
        <p:txBody>
          <a:bodyPr/>
          <a:lstStyle/>
          <a:p>
            <a:fld id="{9FAC7AAB-4C20-4A97-BB8A-F48EB4429D16}" type="datetimeFigureOut">
              <a:rPr lang="en-US" smtClean="0"/>
              <a:t>7/22/25</a:t>
            </a:fld>
            <a:endParaRPr lang="en-US"/>
          </a:p>
        </p:txBody>
      </p:sp>
      <p:sp>
        <p:nvSpPr>
          <p:cNvPr id="6" name="Footer Placeholder 5">
            <a:extLst>
              <a:ext uri="{FF2B5EF4-FFF2-40B4-BE49-F238E27FC236}">
                <a16:creationId xmlns:a16="http://schemas.microsoft.com/office/drawing/2014/main" id="{EF93B1D4-1B8F-43CF-912B-372D12263C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12DB05-69D9-43E2-84F3-A54656A7E422}"/>
              </a:ext>
            </a:extLst>
          </p:cNvPr>
          <p:cNvSpPr>
            <a:spLocks noGrp="1"/>
          </p:cNvSpPr>
          <p:nvPr>
            <p:ph type="sldNum" sz="quarter" idx="12"/>
          </p:nvPr>
        </p:nvSpPr>
        <p:spPr/>
        <p:txBody>
          <a:bodyPr/>
          <a:lstStyle/>
          <a:p>
            <a:fld id="{5F7EF827-01DB-45A9-9DE8-E624A5E17214}" type="slidenum">
              <a:rPr lang="en-US" smtClean="0"/>
              <a:t>‹#›</a:t>
            </a:fld>
            <a:endParaRPr lang="en-US"/>
          </a:p>
        </p:txBody>
      </p:sp>
    </p:spTree>
    <p:extLst>
      <p:ext uri="{BB962C8B-B14F-4D97-AF65-F5344CB8AC3E}">
        <p14:creationId xmlns:p14="http://schemas.microsoft.com/office/powerpoint/2010/main" val="231738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E2A7-2D9A-40B3-BD94-DCAB513BC7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6833C1-9393-465B-9265-3CA3CF5393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F1012E-1DE3-4DB1-98E5-A38CC67516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0E22A27-4718-474B-A682-3EB3D9397E96}"/>
              </a:ext>
            </a:extLst>
          </p:cNvPr>
          <p:cNvSpPr>
            <a:spLocks noGrp="1"/>
          </p:cNvSpPr>
          <p:nvPr>
            <p:ph type="dt" sz="half" idx="10"/>
          </p:nvPr>
        </p:nvSpPr>
        <p:spPr/>
        <p:txBody>
          <a:bodyPr/>
          <a:lstStyle/>
          <a:p>
            <a:fld id="{9FAC7AAB-4C20-4A97-BB8A-F48EB4429D16}" type="datetimeFigureOut">
              <a:rPr lang="en-US" smtClean="0"/>
              <a:t>7/22/25</a:t>
            </a:fld>
            <a:endParaRPr lang="en-US"/>
          </a:p>
        </p:txBody>
      </p:sp>
      <p:sp>
        <p:nvSpPr>
          <p:cNvPr id="6" name="Footer Placeholder 5">
            <a:extLst>
              <a:ext uri="{FF2B5EF4-FFF2-40B4-BE49-F238E27FC236}">
                <a16:creationId xmlns:a16="http://schemas.microsoft.com/office/drawing/2014/main" id="{EE446890-7BF8-4BF0-AF70-0E6C7CAD7E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72CCCD-5D6E-4E13-B554-1A25C6DAA35A}"/>
              </a:ext>
            </a:extLst>
          </p:cNvPr>
          <p:cNvSpPr>
            <a:spLocks noGrp="1"/>
          </p:cNvSpPr>
          <p:nvPr>
            <p:ph type="sldNum" sz="quarter" idx="12"/>
          </p:nvPr>
        </p:nvSpPr>
        <p:spPr/>
        <p:txBody>
          <a:bodyPr/>
          <a:lstStyle/>
          <a:p>
            <a:fld id="{5F7EF827-01DB-45A9-9DE8-E624A5E17214}" type="slidenum">
              <a:rPr lang="en-US" smtClean="0"/>
              <a:t>‹#›</a:t>
            </a:fld>
            <a:endParaRPr lang="en-US"/>
          </a:p>
        </p:txBody>
      </p:sp>
    </p:spTree>
    <p:extLst>
      <p:ext uri="{BB962C8B-B14F-4D97-AF65-F5344CB8AC3E}">
        <p14:creationId xmlns:p14="http://schemas.microsoft.com/office/powerpoint/2010/main" val="103617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C7E86E-1DD1-475B-8380-9AFCBA5385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979EDC-7679-4330-AC53-1284E26EDD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E53AC5-18EA-4641-989F-5FC9C6792A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AC7AAB-4C20-4A97-BB8A-F48EB4429D16}" type="datetimeFigureOut">
              <a:rPr lang="en-US" smtClean="0"/>
              <a:t>7/22/25</a:t>
            </a:fld>
            <a:endParaRPr lang="en-US"/>
          </a:p>
        </p:txBody>
      </p:sp>
      <p:sp>
        <p:nvSpPr>
          <p:cNvPr id="5" name="Footer Placeholder 4">
            <a:extLst>
              <a:ext uri="{FF2B5EF4-FFF2-40B4-BE49-F238E27FC236}">
                <a16:creationId xmlns:a16="http://schemas.microsoft.com/office/drawing/2014/main" id="{72A70F16-E201-40F8-AF2C-D335C7CF2E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60F5D0-B903-471D-B3CB-88DA6C1ADC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7EF827-01DB-45A9-9DE8-E624A5E17214}" type="slidenum">
              <a:rPr lang="en-US" smtClean="0"/>
              <a:t>‹#›</a:t>
            </a:fld>
            <a:endParaRPr lang="en-US"/>
          </a:p>
        </p:txBody>
      </p:sp>
    </p:spTree>
    <p:extLst>
      <p:ext uri="{BB962C8B-B14F-4D97-AF65-F5344CB8AC3E}">
        <p14:creationId xmlns:p14="http://schemas.microsoft.com/office/powerpoint/2010/main" val="38061877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F35CD8-C7DB-C60E-D9D4-B44D776BC0B8}"/>
              </a:ext>
            </a:extLst>
          </p:cNvPr>
          <p:cNvPicPr>
            <a:picLocks noChangeAspect="1"/>
          </p:cNvPicPr>
          <p:nvPr/>
        </p:nvPicPr>
        <p:blipFill>
          <a:blip r:embed="rId2">
            <a:alphaModFix amt="0"/>
          </a:blip>
          <a:stretch>
            <a:fillRect/>
          </a:stretch>
        </p:blipFill>
        <p:spPr>
          <a:xfrm>
            <a:off x="-362860" y="-204108"/>
            <a:ext cx="12917712" cy="7266213"/>
          </a:xfrm>
          <a:prstGeom prst="rect">
            <a:avLst/>
          </a:prstGeom>
        </p:spPr>
      </p:pic>
      <p:pic>
        <p:nvPicPr>
          <p:cNvPr id="6" name="Picture 5">
            <a:extLst>
              <a:ext uri="{FF2B5EF4-FFF2-40B4-BE49-F238E27FC236}">
                <a16:creationId xmlns:a16="http://schemas.microsoft.com/office/drawing/2014/main" id="{284FC84C-3E04-685B-B258-833EA24FF0EE}"/>
              </a:ext>
            </a:extLst>
          </p:cNvPr>
          <p:cNvPicPr>
            <a:picLocks noChangeAspect="1"/>
          </p:cNvPicPr>
          <p:nvPr/>
        </p:nvPicPr>
        <p:blipFill>
          <a:blip r:embed="rId3">
            <a:alphaModFix amt="0"/>
          </a:blip>
          <a:stretch>
            <a:fillRect/>
          </a:stretch>
        </p:blipFill>
        <p:spPr>
          <a:xfrm>
            <a:off x="-2199284" y="-1237096"/>
            <a:ext cx="16590561" cy="9332190"/>
          </a:xfrm>
          <a:prstGeom prst="rect">
            <a:avLst/>
          </a:prstGeom>
        </p:spPr>
      </p:pic>
      <p:pic>
        <p:nvPicPr>
          <p:cNvPr id="3" name="Picture 2">
            <a:extLst>
              <a:ext uri="{FF2B5EF4-FFF2-40B4-BE49-F238E27FC236}">
                <a16:creationId xmlns:a16="http://schemas.microsoft.com/office/drawing/2014/main" id="{E48EE4B0-6313-CA3F-4726-0451376135B3}"/>
              </a:ext>
            </a:extLst>
          </p:cNvPr>
          <p:cNvPicPr>
            <a:picLocks noChangeAspect="1"/>
          </p:cNvPicPr>
          <p:nvPr/>
        </p:nvPicPr>
        <p:blipFill>
          <a:blip r:embed="rId4">
            <a:alphaModFix amt="0"/>
          </a:blip>
          <a:stretch>
            <a:fillRect/>
          </a:stretch>
        </p:blipFill>
        <p:spPr>
          <a:xfrm>
            <a:off x="-6792360" y="-3540980"/>
            <a:ext cx="25776721" cy="14499406"/>
          </a:xfrm>
          <a:prstGeom prst="rect">
            <a:avLst/>
          </a:prstGeom>
        </p:spPr>
      </p:pic>
    </p:spTree>
    <p:extLst>
      <p:ext uri="{BB962C8B-B14F-4D97-AF65-F5344CB8AC3E}">
        <p14:creationId xmlns:p14="http://schemas.microsoft.com/office/powerpoint/2010/main" val="20026960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3058F-57EB-98A9-055C-77FB1450CC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36EDBBB-CCF6-C27E-6F09-AFA592E964A8}"/>
              </a:ext>
            </a:extLst>
          </p:cNvPr>
          <p:cNvSpPr txBox="1"/>
          <p:nvPr/>
        </p:nvSpPr>
        <p:spPr>
          <a:xfrm>
            <a:off x="850395" y="1366002"/>
            <a:ext cx="10491210" cy="5447645"/>
          </a:xfrm>
          <a:prstGeom prst="rect">
            <a:avLst/>
          </a:prstGeom>
          <a:noFill/>
        </p:spPr>
        <p:txBody>
          <a:bodyPr wrap="square" rtlCol="0">
            <a:spAutoFit/>
          </a:bodyPr>
          <a:lstStyle/>
          <a:p>
            <a:pPr marL="285750" indent="-285750">
              <a:buFont typeface="Arial" panose="020B0604020202020204" pitchFamily="34" charset="0"/>
              <a:buChar char="•"/>
            </a:pPr>
            <a:r>
              <a:rPr lang="en-US" sz="3600" dirty="0">
                <a:solidFill>
                  <a:schemeClr val="bg1"/>
                </a:solidFill>
                <a:latin typeface="Avenir Medium" panose="02000503020000020003" pitchFamily="2" charset="0"/>
                <a:ea typeface="Tahoma" panose="020B0604030504040204" pitchFamily="34" charset="0"/>
                <a:cs typeface="Tahoma" panose="020B0604030504040204" pitchFamily="34" charset="0"/>
              </a:rPr>
              <a:t>External Historical Evidence</a:t>
            </a:r>
          </a:p>
          <a:p>
            <a:pPr marL="285750" indent="-285750">
              <a:buFont typeface="Arial" panose="020B0604020202020204" pitchFamily="34" charset="0"/>
              <a:buChar char="•"/>
            </a:pPr>
            <a:r>
              <a:rPr lang="en-US" sz="3600" dirty="0">
                <a:solidFill>
                  <a:schemeClr val="bg1"/>
                </a:solidFill>
                <a:latin typeface="Avenir Medium" panose="02000503020000020003" pitchFamily="2" charset="0"/>
                <a:ea typeface="Tahoma" panose="020B0604030504040204" pitchFamily="34" charset="0"/>
                <a:cs typeface="Tahoma" panose="020B0604030504040204" pitchFamily="34" charset="0"/>
              </a:rPr>
              <a:t>The Jerusalem argument</a:t>
            </a:r>
          </a:p>
          <a:p>
            <a:pPr marL="285750" indent="-285750">
              <a:buFont typeface="Arial" panose="020B0604020202020204" pitchFamily="34" charset="0"/>
              <a:buChar char="•"/>
            </a:pPr>
            <a:r>
              <a:rPr lang="en-US" sz="3600" dirty="0">
                <a:solidFill>
                  <a:schemeClr val="bg1"/>
                </a:solidFill>
                <a:latin typeface="Avenir Medium" panose="02000503020000020003" pitchFamily="2" charset="0"/>
                <a:ea typeface="Tahoma" panose="020B0604030504040204" pitchFamily="34" charset="0"/>
                <a:cs typeface="Tahoma" panose="020B0604030504040204" pitchFamily="34" charset="0"/>
              </a:rPr>
              <a:t>Nero is explicitly mentioned twice</a:t>
            </a:r>
          </a:p>
          <a:p>
            <a:pPr marL="742950" lvl="1" indent="-285750">
              <a:buFont typeface="Arial" panose="020B0604020202020204" pitchFamily="34" charset="0"/>
              <a:buChar char="•"/>
            </a:pP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666 – The Mark of the Beast (Rev 13)</a:t>
            </a:r>
          </a:p>
          <a:p>
            <a:pPr marL="1200150" lvl="2" indent="-285750">
              <a:buFont typeface="Arial" panose="020B0604020202020204" pitchFamily="34" charset="0"/>
              <a:buChar char="•"/>
            </a:pPr>
            <a:r>
              <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rPr>
              <a:t>Gematria</a:t>
            </a:r>
          </a:p>
          <a:p>
            <a:pPr marL="1657350" lvl="3" indent="-285750">
              <a:buFont typeface="Arial" panose="020B0604020202020204" pitchFamily="34" charset="0"/>
              <a:buChar char="•"/>
            </a:pPr>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Aleph = 1, Bet = 2, Gimel = 3…</a:t>
            </a:r>
          </a:p>
          <a:p>
            <a:pPr marL="1657350" lvl="3" indent="-285750">
              <a:buFont typeface="Arial" panose="020B0604020202020204" pitchFamily="34" charset="0"/>
              <a:buChar char="•"/>
            </a:pPr>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Yod = 10, Kaf = 20, Lamed = 30…</a:t>
            </a:r>
          </a:p>
          <a:p>
            <a:pPr marL="1657350" lvl="3" indent="-285750">
              <a:buFont typeface="Arial" panose="020B0604020202020204" pitchFamily="34" charset="0"/>
              <a:buChar char="•"/>
            </a:pPr>
            <a:r>
              <a:rPr lang="en-US" sz="2400" dirty="0" err="1">
                <a:solidFill>
                  <a:schemeClr val="bg1"/>
                </a:solidFill>
                <a:latin typeface="Avenir Medium" panose="02000503020000020003" pitchFamily="2" charset="0"/>
                <a:ea typeface="Tahoma" panose="020B0604030504040204" pitchFamily="34" charset="0"/>
                <a:cs typeface="Tahoma" panose="020B0604030504040204" pitchFamily="34" charset="0"/>
              </a:rPr>
              <a:t>Qof</a:t>
            </a:r>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 = 100, Resh = 200, Shin = 300…</a:t>
            </a:r>
          </a:p>
          <a:p>
            <a:pPr marL="1657350" lvl="3" indent="-285750">
              <a:buFont typeface="Arial" panose="020B0604020202020204" pitchFamily="34" charset="0"/>
              <a:buChar char="•"/>
            </a:pPr>
            <a:endPar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pPr marL="1657350" lvl="3" indent="-285750">
              <a:buFont typeface="Arial" panose="020B0604020202020204" pitchFamily="34" charset="0"/>
              <a:buChar char="•"/>
            </a:pPr>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A = 1, B = 2, C = 3…</a:t>
            </a:r>
          </a:p>
          <a:p>
            <a:pPr marL="1657350" lvl="3" indent="-285750">
              <a:buFont typeface="Arial" panose="020B0604020202020204" pitchFamily="34" charset="0"/>
              <a:buChar char="•"/>
            </a:pPr>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J = 10, K = 20, L = 30…</a:t>
            </a:r>
          </a:p>
          <a:p>
            <a:pPr marL="1657350" lvl="3" indent="-285750">
              <a:buFont typeface="Arial" panose="020B0604020202020204" pitchFamily="34" charset="0"/>
              <a:buChar char="•"/>
            </a:pPr>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S = 100, T = 200, U = 300…</a:t>
            </a:r>
            <a:endParaRPr lang="en-US" sz="36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9DC151F1-28A5-A321-D873-C10DCBABDA70}"/>
              </a:ext>
            </a:extLst>
          </p:cNvPr>
          <p:cNvSpPr txBox="1"/>
          <p:nvPr/>
        </p:nvSpPr>
        <p:spPr>
          <a:xfrm>
            <a:off x="2352092" y="425583"/>
            <a:ext cx="10491210" cy="707886"/>
          </a:xfrm>
          <a:prstGeom prst="rect">
            <a:avLst/>
          </a:prstGeom>
          <a:noFill/>
        </p:spPr>
        <p:txBody>
          <a:bodyPr wrap="square" rtlCol="0">
            <a:spAutoFit/>
          </a:bodyPr>
          <a:lstStyle/>
          <a:p>
            <a:pPr algn="ctr"/>
            <a:r>
              <a:rPr lang="en-US" sz="4000" b="1" dirty="0">
                <a:solidFill>
                  <a:schemeClr val="bg1"/>
                </a:solidFill>
                <a:latin typeface="Avenir Medium" panose="02000503020000020003" pitchFamily="2" charset="0"/>
                <a:ea typeface="Tahoma" panose="020B0604030504040204" pitchFamily="34" charset="0"/>
                <a:cs typeface="Tahoma" panose="020B0604030504040204" pitchFamily="34" charset="0"/>
              </a:rPr>
              <a:t>Early Date Evidences</a:t>
            </a:r>
          </a:p>
        </p:txBody>
      </p:sp>
    </p:spTree>
    <p:extLst>
      <p:ext uri="{BB962C8B-B14F-4D97-AF65-F5344CB8AC3E}">
        <p14:creationId xmlns:p14="http://schemas.microsoft.com/office/powerpoint/2010/main" val="135417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dissolve">
                                      <p:cBhvr>
                                        <p:cTn id="7" dur="500"/>
                                        <p:tgtEl>
                                          <p:spTgt spid="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dissolve">
                                      <p:cBhvr>
                                        <p:cTn id="12" dur="500"/>
                                        <p:tgtEl>
                                          <p:spTgt spid="2">
                                            <p:txEl>
                                              <p:pRg st="5" end="5"/>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animEffect transition="in" filter="dissolve">
                                      <p:cBhvr>
                                        <p:cTn id="15" dur="500"/>
                                        <p:tgtEl>
                                          <p:spTgt spid="2">
                                            <p:txEl>
                                              <p:pRg st="6" end="6"/>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
                                            <p:txEl>
                                              <p:pRg st="7" end="7"/>
                                            </p:txEl>
                                          </p:spTgt>
                                        </p:tgtEl>
                                        <p:attrNameLst>
                                          <p:attrName>style.visibility</p:attrName>
                                        </p:attrNameLst>
                                      </p:cBhvr>
                                      <p:to>
                                        <p:strVal val="visible"/>
                                      </p:to>
                                    </p:set>
                                    <p:animEffect transition="in" filter="dissolve">
                                      <p:cBhvr>
                                        <p:cTn id="18" dur="500"/>
                                        <p:tgtEl>
                                          <p:spTgt spid="2">
                                            <p:txEl>
                                              <p:pRg st="7" end="7"/>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animEffect transition="in" filter="dissolve">
                                      <p:cBhvr>
                                        <p:cTn id="23" dur="500"/>
                                        <p:tgtEl>
                                          <p:spTgt spid="2">
                                            <p:txEl>
                                              <p:pRg st="9" end="9"/>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
                                            <p:txEl>
                                              <p:pRg st="10" end="10"/>
                                            </p:txEl>
                                          </p:spTgt>
                                        </p:tgtEl>
                                        <p:attrNameLst>
                                          <p:attrName>style.visibility</p:attrName>
                                        </p:attrNameLst>
                                      </p:cBhvr>
                                      <p:to>
                                        <p:strVal val="visible"/>
                                      </p:to>
                                    </p:set>
                                    <p:animEffect transition="in" filter="dissolve">
                                      <p:cBhvr>
                                        <p:cTn id="26" dur="500"/>
                                        <p:tgtEl>
                                          <p:spTgt spid="2">
                                            <p:txEl>
                                              <p:pRg st="10" end="10"/>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animEffect transition="in" filter="dissolve">
                                      <p:cBhvr>
                                        <p:cTn id="29"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1E138-E6A5-C885-5B8C-E9A0CA777F0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1CD80D5-8362-7A82-5F11-83B2B6C479EF}"/>
              </a:ext>
            </a:extLst>
          </p:cNvPr>
          <p:cNvSpPr txBox="1"/>
          <p:nvPr/>
        </p:nvSpPr>
        <p:spPr>
          <a:xfrm>
            <a:off x="850395" y="1366002"/>
            <a:ext cx="10491210" cy="6494085"/>
          </a:xfrm>
          <a:prstGeom prst="rect">
            <a:avLst/>
          </a:prstGeom>
          <a:noFill/>
        </p:spPr>
        <p:txBody>
          <a:bodyPr wrap="square" rtlCol="0">
            <a:spAutoFit/>
          </a:bodyPr>
          <a:lstStyle/>
          <a:p>
            <a:pPr marL="285750" indent="-285750">
              <a:buFont typeface="Arial" panose="020B0604020202020204" pitchFamily="34" charset="0"/>
              <a:buChar char="•"/>
            </a:pPr>
            <a:r>
              <a:rPr lang="en-US" sz="3200" b="1" dirty="0">
                <a:solidFill>
                  <a:schemeClr val="bg1"/>
                </a:solidFill>
                <a:latin typeface="Avenir Medium" panose="02000503020000020003" pitchFamily="2" charset="0"/>
                <a:ea typeface="Tahoma" panose="020B0604030504040204" pitchFamily="34" charset="0"/>
                <a:cs typeface="Tahoma" panose="020B0604030504040204" pitchFamily="34" charset="0"/>
              </a:rPr>
              <a:t>The Number of The Beast 666</a:t>
            </a:r>
          </a:p>
          <a:p>
            <a:pPr marL="742950" lvl="1" indent="-285750">
              <a:buFont typeface="Arial" panose="020B0604020202020204" pitchFamily="34" charset="0"/>
              <a:buChar char="•"/>
            </a:pP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Caesar Nero</a:t>
            </a:r>
            <a:r>
              <a:rPr lang="el-GR" sz="3200" dirty="0">
                <a:solidFill>
                  <a:schemeClr val="bg1"/>
                </a:solidFill>
                <a:latin typeface="Avenir Medium" panose="02000503020000020003" pitchFamily="2" charset="0"/>
                <a:ea typeface="Tahoma" panose="020B0604030504040204" pitchFamily="34" charset="0"/>
                <a:cs typeface="Tahoma" panose="020B0604030504040204" pitchFamily="34" charset="0"/>
              </a:rPr>
              <a:t> → </a:t>
            </a:r>
            <a:r>
              <a:rPr lang="el-GR" sz="3200" dirty="0" err="1">
                <a:solidFill>
                  <a:schemeClr val="bg1"/>
                </a:solidFill>
                <a:latin typeface="Avenir Medium" panose="02000503020000020003" pitchFamily="2" charset="0"/>
                <a:ea typeface="Tahoma" panose="020B0604030504040204" pitchFamily="34" charset="0"/>
                <a:cs typeface="Tahoma" panose="020B0604030504040204" pitchFamily="34" charset="0"/>
              </a:rPr>
              <a:t>Νέρων</a:t>
            </a:r>
            <a:r>
              <a:rPr lang="el-GR" sz="3200" dirty="0">
                <a:solidFill>
                  <a:schemeClr val="bg1"/>
                </a:solidFill>
                <a:latin typeface="Avenir Medium" panose="02000503020000020003" pitchFamily="2" charset="0"/>
                <a:ea typeface="Tahoma" panose="020B0604030504040204" pitchFamily="34" charset="0"/>
                <a:cs typeface="Tahoma" panose="020B0604030504040204" pitchFamily="34" charset="0"/>
              </a:rPr>
              <a:t> </a:t>
            </a:r>
            <a:r>
              <a:rPr lang="el-GR" sz="3200" dirty="0" err="1">
                <a:solidFill>
                  <a:schemeClr val="bg1"/>
                </a:solidFill>
                <a:latin typeface="Avenir Medium" panose="02000503020000020003" pitchFamily="2" charset="0"/>
                <a:ea typeface="Tahoma" panose="020B0604030504040204" pitchFamily="34" charset="0"/>
                <a:cs typeface="Tahoma" panose="020B0604030504040204" pitchFamily="34" charset="0"/>
              </a:rPr>
              <a:t>Καῖσαρ</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a:t>
            </a:r>
            <a:r>
              <a:rPr lang="en-US" sz="3200" dirty="0" err="1">
                <a:solidFill>
                  <a:schemeClr val="bg1"/>
                </a:solidFill>
                <a:latin typeface="Avenir Medium" panose="02000503020000020003" pitchFamily="2" charset="0"/>
                <a:ea typeface="Tahoma" panose="020B0604030504040204" pitchFamily="34" charset="0"/>
                <a:cs typeface="Tahoma" panose="020B0604030504040204" pitchFamily="34" charset="0"/>
              </a:rPr>
              <a:t>Nerōn</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a:t>
            </a:r>
            <a:r>
              <a:rPr lang="en-US" sz="3200" dirty="0" err="1">
                <a:solidFill>
                  <a:schemeClr val="bg1"/>
                </a:solidFill>
                <a:latin typeface="Avenir Medium" panose="02000503020000020003" pitchFamily="2" charset="0"/>
                <a:ea typeface="Tahoma" panose="020B0604030504040204" pitchFamily="34" charset="0"/>
                <a:cs typeface="Tahoma" panose="020B0604030504040204" pitchFamily="34" charset="0"/>
              </a:rPr>
              <a:t>Kaisar</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a:t>
            </a:r>
          </a:p>
          <a:p>
            <a:pPr lvl="1"/>
            <a:endPar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pPr marL="742950" lvl="1" indent="-285750">
              <a:buFont typeface="Arial" panose="020B0604020202020204" pitchFamily="34" charset="0"/>
              <a:buChar char="•"/>
            </a:pPr>
            <a:r>
              <a:rPr lang="he-IL" sz="3200" dirty="0">
                <a:solidFill>
                  <a:schemeClr val="bg1"/>
                </a:solidFill>
                <a:latin typeface="Avenir Medium" panose="02000503020000020003" pitchFamily="2" charset="0"/>
                <a:ea typeface="Tahoma" panose="020B0604030504040204" pitchFamily="34" charset="0"/>
                <a:cs typeface="Tahoma" panose="020B0604030504040204" pitchFamily="34" charset="0"/>
              </a:rPr>
              <a:t>נ</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 </a:t>
            </a:r>
            <a:r>
              <a:rPr lang="he-IL" sz="3200" dirty="0">
                <a:solidFill>
                  <a:schemeClr val="bg1"/>
                </a:solidFill>
                <a:latin typeface="Avenir Medium" panose="02000503020000020003" pitchFamily="2" charset="0"/>
                <a:ea typeface="Tahoma" panose="020B0604030504040204" pitchFamily="34" charset="0"/>
                <a:cs typeface="Tahoma" panose="020B0604030504040204" pitchFamily="34" charset="0"/>
              </a:rPr>
              <a:t>ר</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 </a:t>
            </a:r>
            <a:r>
              <a:rPr lang="he-IL" sz="3200" dirty="0">
                <a:solidFill>
                  <a:schemeClr val="bg1"/>
                </a:solidFill>
                <a:latin typeface="Avenir Medium" panose="02000503020000020003" pitchFamily="2" charset="0"/>
                <a:ea typeface="Tahoma" panose="020B0604030504040204" pitchFamily="34" charset="0"/>
                <a:cs typeface="Tahoma" panose="020B0604030504040204" pitchFamily="34" charset="0"/>
              </a:rPr>
              <a:t>ו</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 </a:t>
            </a:r>
            <a:r>
              <a:rPr lang="he-IL" sz="3200" dirty="0" err="1">
                <a:solidFill>
                  <a:schemeClr val="bg1"/>
                </a:solidFill>
                <a:latin typeface="Avenir Medium" panose="02000503020000020003" pitchFamily="2" charset="0"/>
                <a:ea typeface="Tahoma" panose="020B0604030504040204" pitchFamily="34" charset="0"/>
                <a:cs typeface="Tahoma" panose="020B0604030504040204" pitchFamily="34" charset="0"/>
              </a:rPr>
              <a:t>ן</a:t>
            </a:r>
            <a:r>
              <a:rPr lang="he-IL" sz="3200" dirty="0">
                <a:solidFill>
                  <a:schemeClr val="bg1"/>
                </a:solidFill>
                <a:latin typeface="Avenir Medium" panose="02000503020000020003" pitchFamily="2" charset="0"/>
                <a:ea typeface="Tahoma" panose="020B0604030504040204" pitchFamily="34" charset="0"/>
                <a:cs typeface="Tahoma" panose="020B0604030504040204" pitchFamily="34" charset="0"/>
              </a:rPr>
              <a:t> </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(Nun + Resh + Vav + Final Nun)</a:t>
            </a:r>
          </a:p>
          <a:p>
            <a:pPr marL="742950" lvl="1" indent="-285750">
              <a:buFont typeface="Arial" panose="020B0604020202020204" pitchFamily="34" charset="0"/>
              <a:buChar char="•"/>
            </a:pPr>
            <a:r>
              <a:rPr lang="he-IL" sz="3200" dirty="0">
                <a:solidFill>
                  <a:schemeClr val="bg1"/>
                </a:solidFill>
                <a:latin typeface="Avenir Medium" panose="02000503020000020003" pitchFamily="2" charset="0"/>
                <a:ea typeface="Tahoma" panose="020B0604030504040204" pitchFamily="34" charset="0"/>
                <a:cs typeface="Tahoma" panose="020B0604030504040204" pitchFamily="34" charset="0"/>
              </a:rPr>
              <a:t>ק</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 </a:t>
            </a:r>
            <a:r>
              <a:rPr lang="he-IL" sz="3200" dirty="0">
                <a:solidFill>
                  <a:schemeClr val="bg1"/>
                </a:solidFill>
                <a:latin typeface="Avenir Medium" panose="02000503020000020003" pitchFamily="2" charset="0"/>
                <a:ea typeface="Tahoma" panose="020B0604030504040204" pitchFamily="34" charset="0"/>
                <a:cs typeface="Tahoma" panose="020B0604030504040204" pitchFamily="34" charset="0"/>
              </a:rPr>
              <a:t>י </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 </a:t>
            </a:r>
            <a:r>
              <a:rPr lang="he-IL" sz="3200" dirty="0">
                <a:solidFill>
                  <a:schemeClr val="bg1"/>
                </a:solidFill>
                <a:latin typeface="Avenir Medium" panose="02000503020000020003" pitchFamily="2" charset="0"/>
                <a:ea typeface="Tahoma" panose="020B0604030504040204" pitchFamily="34" charset="0"/>
                <a:cs typeface="Tahoma" panose="020B0604030504040204" pitchFamily="34" charset="0"/>
              </a:rPr>
              <a:t>ס</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 </a:t>
            </a:r>
            <a:r>
              <a:rPr lang="he-IL" sz="3200" dirty="0">
                <a:solidFill>
                  <a:schemeClr val="bg1"/>
                </a:solidFill>
                <a:latin typeface="Avenir Medium" panose="02000503020000020003" pitchFamily="2" charset="0"/>
                <a:ea typeface="Tahoma" panose="020B0604030504040204" pitchFamily="34" charset="0"/>
                <a:cs typeface="Tahoma" panose="020B0604030504040204" pitchFamily="34" charset="0"/>
              </a:rPr>
              <a:t>ר </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a:t>
            </a:r>
            <a:r>
              <a:rPr lang="en-US" sz="3200" dirty="0" err="1">
                <a:solidFill>
                  <a:schemeClr val="bg1"/>
                </a:solidFill>
                <a:latin typeface="Avenir Medium" panose="02000503020000020003" pitchFamily="2" charset="0"/>
                <a:ea typeface="Tahoma" panose="020B0604030504040204" pitchFamily="34" charset="0"/>
                <a:cs typeface="Tahoma" panose="020B0604030504040204" pitchFamily="34" charset="0"/>
              </a:rPr>
              <a:t>Qof</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 Yod + Samekh + Resh)</a:t>
            </a:r>
          </a:p>
          <a:p>
            <a:pPr marL="742950" lvl="1" indent="-285750">
              <a:buFont typeface="Arial" panose="020B0604020202020204" pitchFamily="34" charset="0"/>
              <a:buChar char="•"/>
            </a:pPr>
            <a:endPar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pPr marL="742950" lvl="1" indent="-285750">
              <a:buFont typeface="Arial" panose="020B0604020202020204" pitchFamily="34" charset="0"/>
              <a:buChar char="•"/>
            </a:pPr>
            <a:r>
              <a:rPr lang="he-IL" sz="3200" dirty="0">
                <a:solidFill>
                  <a:schemeClr val="bg1"/>
                </a:solidFill>
                <a:latin typeface="Avenir Medium" panose="02000503020000020003" pitchFamily="2" charset="0"/>
                <a:ea typeface="Tahoma" panose="020B0604030504040204" pitchFamily="34" charset="0"/>
                <a:cs typeface="Tahoma" panose="020B0604030504040204" pitchFamily="34" charset="0"/>
              </a:rPr>
              <a:t>נרון קיסר </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a:t>
            </a:r>
            <a:r>
              <a:rPr lang="en-US" sz="3200" dirty="0" err="1">
                <a:solidFill>
                  <a:schemeClr val="bg1"/>
                </a:solidFill>
                <a:latin typeface="Avenir Medium" panose="02000503020000020003" pitchFamily="2" charset="0"/>
                <a:ea typeface="Tahoma" panose="020B0604030504040204" pitchFamily="34" charset="0"/>
                <a:cs typeface="Tahoma" panose="020B0604030504040204" pitchFamily="34" charset="0"/>
              </a:rPr>
              <a:t>Prounoucned</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a:t>
            </a:r>
            <a:r>
              <a:rPr lang="en-US" sz="3200" dirty="0" err="1">
                <a:solidFill>
                  <a:schemeClr val="bg1"/>
                </a:solidFill>
                <a:latin typeface="Avenir Medium" panose="02000503020000020003" pitchFamily="2" charset="0"/>
                <a:ea typeface="Tahoma" panose="020B0604030504040204" pitchFamily="34" charset="0"/>
                <a:cs typeface="Tahoma" panose="020B0604030504040204" pitchFamily="34" charset="0"/>
              </a:rPr>
              <a:t>Nron</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a:t>
            </a:r>
            <a:r>
              <a:rPr lang="en-US" sz="3200" dirty="0" err="1">
                <a:solidFill>
                  <a:schemeClr val="bg1"/>
                </a:solidFill>
                <a:latin typeface="Avenir Medium" panose="02000503020000020003" pitchFamily="2" charset="0"/>
                <a:ea typeface="Tahoma" panose="020B0604030504040204" pitchFamily="34" charset="0"/>
                <a:cs typeface="Tahoma" panose="020B0604030504040204" pitchFamily="34" charset="0"/>
              </a:rPr>
              <a:t>Qisr</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 676</a:t>
            </a:r>
          </a:p>
          <a:p>
            <a:pPr marL="1200150" lvl="2" indent="-285750">
              <a:buFont typeface="Arial" panose="020B0604020202020204" pitchFamily="34" charset="0"/>
              <a:buChar char="•"/>
            </a:pP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200 + 60 + 10 + 100 + 50 + 6 + 200 + 50 = 676</a:t>
            </a:r>
          </a:p>
          <a:p>
            <a:pPr marL="1200150" lvl="2" indent="-285750">
              <a:buFont typeface="Arial" panose="020B0604020202020204" pitchFamily="34" charset="0"/>
              <a:buChar char="•"/>
            </a:pP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Drop the unneeded Yod (</a:t>
            </a:r>
            <a:r>
              <a:rPr lang="he-IL" sz="3200" dirty="0">
                <a:solidFill>
                  <a:schemeClr val="bg1"/>
                </a:solidFill>
                <a:latin typeface="Avenir Medium" panose="02000503020000020003" pitchFamily="2" charset="0"/>
                <a:ea typeface="Tahoma" panose="020B0604030504040204" pitchFamily="34" charset="0"/>
                <a:cs typeface="Tahoma" panose="020B0604030504040204" pitchFamily="34" charset="0"/>
              </a:rPr>
              <a:t>י</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(value 10)</a:t>
            </a:r>
          </a:p>
          <a:p>
            <a:pPr marL="742950" lvl="1" indent="-285750">
              <a:buFont typeface="Arial" panose="020B0604020202020204" pitchFamily="34" charset="0"/>
              <a:buChar char="•"/>
            </a:pPr>
            <a:endParaRPr lang="he-IL" sz="32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pPr marL="742950" lvl="1" indent="-285750">
              <a:buFont typeface="Arial" panose="020B0604020202020204" pitchFamily="34" charset="0"/>
              <a:buChar char="•"/>
            </a:pPr>
            <a:r>
              <a:rPr lang="he-IL" sz="3200" dirty="0">
                <a:solidFill>
                  <a:schemeClr val="bg1"/>
                </a:solidFill>
                <a:latin typeface="Avenir Medium" panose="02000503020000020003" pitchFamily="2" charset="0"/>
                <a:ea typeface="Tahoma" panose="020B0604030504040204" pitchFamily="34" charset="0"/>
                <a:cs typeface="Tahoma" panose="020B0604030504040204" pitchFamily="34" charset="0"/>
              </a:rPr>
              <a:t>נרון </a:t>
            </a:r>
            <a:r>
              <a:rPr lang="he-IL" sz="3200" dirty="0" err="1">
                <a:solidFill>
                  <a:schemeClr val="bg1"/>
                </a:solidFill>
                <a:latin typeface="Avenir Medium" panose="02000503020000020003" pitchFamily="2" charset="0"/>
                <a:ea typeface="Tahoma" panose="020B0604030504040204" pitchFamily="34" charset="0"/>
                <a:cs typeface="Tahoma" panose="020B0604030504040204" pitchFamily="34" charset="0"/>
              </a:rPr>
              <a:t>קסר</a:t>
            </a:r>
            <a:r>
              <a:rPr lang="he-IL" sz="3200" dirty="0">
                <a:solidFill>
                  <a:schemeClr val="bg1"/>
                </a:solidFill>
                <a:latin typeface="Avenir Medium" panose="02000503020000020003" pitchFamily="2" charset="0"/>
                <a:ea typeface="Tahoma" panose="020B0604030504040204" pitchFamily="34" charset="0"/>
                <a:cs typeface="Tahoma" panose="020B0604030504040204" pitchFamily="34" charset="0"/>
              </a:rPr>
              <a:t> </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a:t>
            </a:r>
            <a:r>
              <a:rPr lang="en-US" sz="3200" dirty="0" err="1">
                <a:solidFill>
                  <a:schemeClr val="bg1"/>
                </a:solidFill>
                <a:latin typeface="Avenir Medium" panose="02000503020000020003" pitchFamily="2" charset="0"/>
                <a:ea typeface="Tahoma" panose="020B0604030504040204" pitchFamily="34" charset="0"/>
                <a:cs typeface="Tahoma" panose="020B0604030504040204" pitchFamily="34" charset="0"/>
              </a:rPr>
              <a:t>Prounoucned</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a:t>
            </a:r>
            <a:r>
              <a:rPr lang="en-US" sz="3200" dirty="0" err="1">
                <a:solidFill>
                  <a:schemeClr val="bg1"/>
                </a:solidFill>
                <a:latin typeface="Avenir Medium" panose="02000503020000020003" pitchFamily="2" charset="0"/>
                <a:ea typeface="Tahoma" panose="020B0604030504040204" pitchFamily="34" charset="0"/>
                <a:cs typeface="Tahoma" panose="020B0604030504040204" pitchFamily="34" charset="0"/>
              </a:rPr>
              <a:t>Nron</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a:t>
            </a:r>
            <a:r>
              <a:rPr lang="en-US" sz="3200" dirty="0" err="1">
                <a:solidFill>
                  <a:schemeClr val="bg1"/>
                </a:solidFill>
                <a:latin typeface="Avenir Medium" panose="02000503020000020003" pitchFamily="2" charset="0"/>
                <a:ea typeface="Tahoma" panose="020B0604030504040204" pitchFamily="34" charset="0"/>
                <a:cs typeface="Tahoma" panose="020B0604030504040204" pitchFamily="34" charset="0"/>
              </a:rPr>
              <a:t>Qsr</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 666</a:t>
            </a:r>
          </a:p>
          <a:p>
            <a:pPr lvl="1"/>
            <a:endPar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pPr marL="742950" lvl="1" indent="-285750">
              <a:buFont typeface="Arial" panose="020B0604020202020204" pitchFamily="34" charset="0"/>
              <a:buChar char="•"/>
            </a:pPr>
            <a:endPar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21DD7F76-A02C-BDA8-ED2A-C305B1606FA2}"/>
              </a:ext>
            </a:extLst>
          </p:cNvPr>
          <p:cNvSpPr txBox="1"/>
          <p:nvPr/>
        </p:nvSpPr>
        <p:spPr>
          <a:xfrm>
            <a:off x="2352092" y="425583"/>
            <a:ext cx="9490503" cy="707886"/>
          </a:xfrm>
          <a:prstGeom prst="rect">
            <a:avLst/>
          </a:prstGeom>
          <a:noFill/>
        </p:spPr>
        <p:txBody>
          <a:bodyPr wrap="square" rtlCol="0">
            <a:spAutoFit/>
          </a:bodyPr>
          <a:lstStyle/>
          <a:p>
            <a:pPr algn="ctr"/>
            <a:r>
              <a:rPr lang="en-US" sz="4000" b="1" dirty="0">
                <a:solidFill>
                  <a:schemeClr val="bg1"/>
                </a:solidFill>
                <a:latin typeface="Avenir Medium" panose="02000503020000020003" pitchFamily="2" charset="0"/>
                <a:ea typeface="Tahoma" panose="020B0604030504040204" pitchFamily="34" charset="0"/>
                <a:cs typeface="Tahoma" panose="020B0604030504040204" pitchFamily="34" charset="0"/>
              </a:rPr>
              <a:t>Nero Identified</a:t>
            </a:r>
          </a:p>
        </p:txBody>
      </p:sp>
    </p:spTree>
    <p:extLst>
      <p:ext uri="{BB962C8B-B14F-4D97-AF65-F5344CB8AC3E}">
        <p14:creationId xmlns:p14="http://schemas.microsoft.com/office/powerpoint/2010/main" val="323204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dissolve">
                                      <p:cBhvr>
                                        <p:cTn id="17" dur="500"/>
                                        <p:tgtEl>
                                          <p:spTgt spid="2">
                                            <p:txEl>
                                              <p:pRg st="3" end="3"/>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dissolve">
                                      <p:cBhvr>
                                        <p:cTn id="20" dur="500"/>
                                        <p:tgtEl>
                                          <p:spTgt spid="2">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dissolve">
                                      <p:cBhvr>
                                        <p:cTn id="25" dur="500"/>
                                        <p:tgtEl>
                                          <p:spTgt spid="2">
                                            <p:txEl>
                                              <p:pRg st="6" end="6"/>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dissolve">
                                      <p:cBhvr>
                                        <p:cTn id="28" dur="500"/>
                                        <p:tgtEl>
                                          <p:spTgt spid="2">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animEffect transition="in" filter="dissolve">
                                      <p:cBhvr>
                                        <p:cTn id="33" dur="500"/>
                                        <p:tgtEl>
                                          <p:spTgt spid="2">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
                                            <p:txEl>
                                              <p:pRg st="10" end="10"/>
                                            </p:txEl>
                                          </p:spTgt>
                                        </p:tgtEl>
                                        <p:attrNameLst>
                                          <p:attrName>style.visibility</p:attrName>
                                        </p:attrNameLst>
                                      </p:cBhvr>
                                      <p:to>
                                        <p:strVal val="visible"/>
                                      </p:to>
                                    </p:set>
                                    <p:animEffect transition="in" filter="dissolve">
                                      <p:cBhvr>
                                        <p:cTn id="38"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C195C-B7E1-769C-BDA1-871BCFA11C9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64673A4-A61E-F110-934B-4A3CAD2F1142}"/>
              </a:ext>
            </a:extLst>
          </p:cNvPr>
          <p:cNvSpPr txBox="1"/>
          <p:nvPr/>
        </p:nvSpPr>
        <p:spPr>
          <a:xfrm>
            <a:off x="850395" y="1366002"/>
            <a:ext cx="10491210" cy="3970318"/>
          </a:xfrm>
          <a:prstGeom prst="rect">
            <a:avLst/>
          </a:prstGeom>
          <a:noFill/>
        </p:spPr>
        <p:txBody>
          <a:bodyPr wrap="square" rtlCol="0">
            <a:spAutoFit/>
          </a:bodyPr>
          <a:lstStyle/>
          <a:p>
            <a:pPr marL="285750" indent="-285750">
              <a:buFont typeface="Arial" panose="020B0604020202020204" pitchFamily="34" charset="0"/>
              <a:buChar char="•"/>
            </a:pPr>
            <a:r>
              <a:rPr lang="en-US" sz="3600" dirty="0">
                <a:solidFill>
                  <a:schemeClr val="bg1"/>
                </a:solidFill>
                <a:latin typeface="Avenir Medium" panose="02000503020000020003" pitchFamily="2" charset="0"/>
                <a:ea typeface="Tahoma" panose="020B0604030504040204" pitchFamily="34" charset="0"/>
                <a:cs typeface="Tahoma" panose="020B0604030504040204" pitchFamily="34" charset="0"/>
              </a:rPr>
              <a:t>It doesn’t date the book</a:t>
            </a:r>
          </a:p>
          <a:p>
            <a:pPr marL="285750" indent="-285750">
              <a:buFont typeface="Arial" panose="020B0604020202020204" pitchFamily="34" charset="0"/>
              <a:buChar char="•"/>
            </a:pPr>
            <a:r>
              <a:rPr lang="en-US" sz="3600" dirty="0">
                <a:solidFill>
                  <a:schemeClr val="bg1"/>
                </a:solidFill>
                <a:latin typeface="Avenir Medium" panose="02000503020000020003" pitchFamily="2" charset="0"/>
                <a:ea typeface="Tahoma" panose="020B0604030504040204" pitchFamily="34" charset="0"/>
                <a:cs typeface="Tahoma" panose="020B0604030504040204" pitchFamily="34" charset="0"/>
              </a:rPr>
              <a:t>It requires three languages to decode</a:t>
            </a:r>
          </a:p>
          <a:p>
            <a:pPr marL="285750" indent="-285750">
              <a:buFont typeface="Arial" panose="020B0604020202020204" pitchFamily="34" charset="0"/>
              <a:buChar char="•"/>
            </a:pPr>
            <a:r>
              <a:rPr lang="en-US" sz="3600" dirty="0">
                <a:solidFill>
                  <a:schemeClr val="bg1"/>
                </a:solidFill>
                <a:latin typeface="Avenir Medium" panose="02000503020000020003" pitchFamily="2" charset="0"/>
                <a:ea typeface="Tahoma" panose="020B0604030504040204" pitchFamily="34" charset="0"/>
                <a:cs typeface="Tahoma" panose="020B0604030504040204" pitchFamily="34" charset="0"/>
              </a:rPr>
              <a:t>Transliteration is not an exact science</a:t>
            </a:r>
          </a:p>
          <a:p>
            <a:pPr marL="742950" lvl="1" indent="-285750">
              <a:buFont typeface="Arial" panose="020B0604020202020204" pitchFamily="34" charset="0"/>
              <a:buChar char="•"/>
            </a:pPr>
            <a:r>
              <a:rPr lang="en-US" sz="3600" dirty="0">
                <a:solidFill>
                  <a:schemeClr val="bg1"/>
                </a:solidFill>
                <a:latin typeface="Avenir Medium" panose="02000503020000020003" pitchFamily="2" charset="0"/>
                <a:ea typeface="Tahoma" panose="020B0604030504040204" pitchFamily="34" charset="0"/>
                <a:cs typeface="Tahoma" panose="020B0604030504040204" pitchFamily="34" charset="0"/>
              </a:rPr>
              <a:t>Example</a:t>
            </a:r>
          </a:p>
          <a:p>
            <a:pPr marL="1200150" lvl="2" indent="-285750">
              <a:buFont typeface="Arial" panose="020B0604020202020204" pitchFamily="34" charset="0"/>
              <a:buChar char="•"/>
            </a:pPr>
            <a:r>
              <a:rPr lang="en-US" sz="3600" dirty="0">
                <a:solidFill>
                  <a:schemeClr val="bg1"/>
                </a:solidFill>
                <a:latin typeface="Avenir Medium" panose="02000503020000020003" pitchFamily="2" charset="0"/>
                <a:ea typeface="Tahoma" panose="020B0604030504040204" pitchFamily="34" charset="0"/>
                <a:cs typeface="Tahoma" panose="020B0604030504040204" pitchFamily="34" charset="0"/>
              </a:rPr>
              <a:t>Arabic </a:t>
            </a:r>
            <a:r>
              <a:rPr lang="ar-AE" sz="3600" dirty="0">
                <a:solidFill>
                  <a:schemeClr val="bg1"/>
                </a:solidFill>
                <a:latin typeface="Avenir Medium" panose="02000503020000020003" pitchFamily="2" charset="0"/>
                <a:ea typeface="Tahoma" panose="020B0604030504040204" pitchFamily="34" charset="0"/>
                <a:cs typeface="Tahoma" panose="020B0604030504040204" pitchFamily="34" charset="0"/>
              </a:rPr>
              <a:t>الله </a:t>
            </a:r>
            <a:endParaRPr lang="en-US" sz="36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pPr marL="1200150" lvl="2" indent="-285750">
              <a:buFont typeface="Arial" panose="020B0604020202020204" pitchFamily="34" charset="0"/>
              <a:buChar char="•"/>
            </a:pPr>
            <a:r>
              <a:rPr lang="en-US" sz="3600" dirty="0">
                <a:solidFill>
                  <a:schemeClr val="bg1"/>
                </a:solidFill>
                <a:latin typeface="Avenir Medium" panose="02000503020000020003" pitchFamily="2" charset="0"/>
                <a:ea typeface="Tahoma" panose="020B0604030504040204" pitchFamily="34" charset="0"/>
                <a:cs typeface="Tahoma" panose="020B0604030504040204" pitchFamily="34" charset="0"/>
              </a:rPr>
              <a:t>Translation </a:t>
            </a:r>
            <a:r>
              <a:rPr lang="en-US" sz="3600" dirty="0">
                <a:solidFill>
                  <a:schemeClr val="bg1"/>
                </a:solidFill>
                <a:latin typeface="Avenir Medium" panose="02000503020000020003" pitchFamily="2" charset="0"/>
                <a:ea typeface="Tahoma" panose="020B0604030504040204" pitchFamily="34" charset="0"/>
                <a:cs typeface="Tahoma" panose="020B0604030504040204" pitchFamily="34" charset="0"/>
                <a:sym typeface="Wingdings" pitchFamily="2" charset="2"/>
              </a:rPr>
              <a:t> God</a:t>
            </a:r>
          </a:p>
          <a:p>
            <a:pPr marL="1200150" lvl="2" indent="-285750">
              <a:buFont typeface="Arial" panose="020B0604020202020204" pitchFamily="34" charset="0"/>
              <a:buChar char="•"/>
            </a:pPr>
            <a:r>
              <a:rPr lang="en-US" sz="3600" dirty="0">
                <a:solidFill>
                  <a:schemeClr val="bg1"/>
                </a:solidFill>
                <a:latin typeface="Avenir Medium" panose="02000503020000020003" pitchFamily="2" charset="0"/>
                <a:ea typeface="Tahoma" panose="020B0604030504040204" pitchFamily="34" charset="0"/>
                <a:cs typeface="Tahoma" panose="020B0604030504040204" pitchFamily="34" charset="0"/>
                <a:sym typeface="Wingdings" pitchFamily="2" charset="2"/>
              </a:rPr>
              <a:t>Transliteration  Allah</a:t>
            </a:r>
            <a:endParaRPr lang="en-US" sz="36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110333AF-C22A-88E9-85C7-039EDCDD968C}"/>
              </a:ext>
            </a:extLst>
          </p:cNvPr>
          <p:cNvSpPr txBox="1"/>
          <p:nvPr/>
        </p:nvSpPr>
        <p:spPr>
          <a:xfrm>
            <a:off x="2352092" y="425583"/>
            <a:ext cx="9412445" cy="707886"/>
          </a:xfrm>
          <a:prstGeom prst="rect">
            <a:avLst/>
          </a:prstGeom>
          <a:noFill/>
        </p:spPr>
        <p:txBody>
          <a:bodyPr wrap="square" rtlCol="0">
            <a:spAutoFit/>
          </a:bodyPr>
          <a:lstStyle/>
          <a:p>
            <a:pPr algn="ctr"/>
            <a:r>
              <a:rPr lang="en-US" sz="4000" b="1" dirty="0">
                <a:solidFill>
                  <a:schemeClr val="bg1"/>
                </a:solidFill>
                <a:latin typeface="Avenir Medium" panose="02000503020000020003" pitchFamily="2" charset="0"/>
                <a:ea typeface="Tahoma" panose="020B0604030504040204" pitchFamily="34" charset="0"/>
                <a:cs typeface="Tahoma" panose="020B0604030504040204" pitchFamily="34" charset="0"/>
              </a:rPr>
              <a:t>Issues with the 666 Identification</a:t>
            </a:r>
          </a:p>
        </p:txBody>
      </p:sp>
    </p:spTree>
    <p:extLst>
      <p:ext uri="{BB962C8B-B14F-4D97-AF65-F5344CB8AC3E}">
        <p14:creationId xmlns:p14="http://schemas.microsoft.com/office/powerpoint/2010/main" val="258017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dissolv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dissolve">
                                      <p:cBhvr>
                                        <p:cTn id="22" dur="500"/>
                                        <p:tgtEl>
                                          <p:spTgt spid="2">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dissolve">
                                      <p:cBhvr>
                                        <p:cTn id="25" dur="500"/>
                                        <p:tgtEl>
                                          <p:spTgt spid="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dissolve">
                                      <p:cBhvr>
                                        <p:cTn id="30" dur="500"/>
                                        <p:tgtEl>
                                          <p:spTgt spid="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dissolve">
                                      <p:cBhvr>
                                        <p:cTn id="3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EEC90-3A82-D77B-A75E-21930C387CF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7C212AD-854A-C7FF-066E-056D64A01FB4}"/>
              </a:ext>
            </a:extLst>
          </p:cNvPr>
          <p:cNvSpPr txBox="1"/>
          <p:nvPr/>
        </p:nvSpPr>
        <p:spPr>
          <a:xfrm>
            <a:off x="850395" y="1366002"/>
            <a:ext cx="10491210" cy="4462760"/>
          </a:xfrm>
          <a:prstGeom prst="rect">
            <a:avLst/>
          </a:prstGeom>
          <a:noFill/>
        </p:spPr>
        <p:txBody>
          <a:bodyPr wrap="square" rtlCol="0">
            <a:spAutoFit/>
          </a:bodyPr>
          <a:lstStyle/>
          <a:p>
            <a:pPr marL="285750" indent="-285750">
              <a:buFont typeface="Arial" panose="020B0604020202020204" pitchFamily="34" charset="0"/>
              <a:buChar char="•"/>
            </a:pPr>
            <a:r>
              <a:rPr lang="en-US" sz="3600" dirty="0">
                <a:solidFill>
                  <a:schemeClr val="bg1"/>
                </a:solidFill>
                <a:latin typeface="Avenir Medium" panose="02000503020000020003" pitchFamily="2" charset="0"/>
                <a:ea typeface="Tahoma" panose="020B0604030504040204" pitchFamily="34" charset="0"/>
                <a:cs typeface="Tahoma" panose="020B0604030504040204" pitchFamily="34" charset="0"/>
              </a:rPr>
              <a:t>It doesn’t date the book</a:t>
            </a:r>
          </a:p>
          <a:p>
            <a:pPr marL="285750" indent="-285750">
              <a:buFont typeface="Arial" panose="020B0604020202020204" pitchFamily="34" charset="0"/>
              <a:buChar char="•"/>
            </a:pPr>
            <a:r>
              <a:rPr lang="en-US" sz="3600" dirty="0">
                <a:solidFill>
                  <a:schemeClr val="bg1"/>
                </a:solidFill>
                <a:latin typeface="Avenir Medium" panose="02000503020000020003" pitchFamily="2" charset="0"/>
                <a:ea typeface="Tahoma" panose="020B0604030504040204" pitchFamily="34" charset="0"/>
                <a:cs typeface="Tahoma" panose="020B0604030504040204" pitchFamily="34" charset="0"/>
              </a:rPr>
              <a:t>It requires three languages to decode</a:t>
            </a:r>
          </a:p>
          <a:p>
            <a:pPr marL="285750" indent="-285750">
              <a:buFont typeface="Arial" panose="020B0604020202020204" pitchFamily="34" charset="0"/>
              <a:buChar char="•"/>
            </a:pPr>
            <a:r>
              <a:rPr lang="en-US" sz="3600" dirty="0">
                <a:solidFill>
                  <a:schemeClr val="bg1"/>
                </a:solidFill>
                <a:latin typeface="Avenir Medium" panose="02000503020000020003" pitchFamily="2" charset="0"/>
                <a:ea typeface="Tahoma" panose="020B0604030504040204" pitchFamily="34" charset="0"/>
                <a:cs typeface="Tahoma" panose="020B0604030504040204" pitchFamily="34" charset="0"/>
              </a:rPr>
              <a:t>Transliteration is not an exact science</a:t>
            </a:r>
          </a:p>
          <a:p>
            <a:pPr marL="742950" lvl="1" indent="-285750">
              <a:buFont typeface="Arial" panose="020B0604020202020204" pitchFamily="34" charset="0"/>
              <a:buChar char="•"/>
            </a:pPr>
            <a:r>
              <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rPr>
              <a:t>Multiple acceptable spellings</a:t>
            </a:r>
          </a:p>
          <a:p>
            <a:pPr marL="742950" lvl="1" indent="-285750">
              <a:buFont typeface="Arial" panose="020B0604020202020204" pitchFamily="34" charset="0"/>
              <a:buChar char="•"/>
            </a:pPr>
            <a:r>
              <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rPr>
              <a:t>Letters may be added or dropped</a:t>
            </a:r>
          </a:p>
          <a:p>
            <a:pPr marL="742950" lvl="1" indent="-285750">
              <a:buFont typeface="Arial" panose="020B0604020202020204" pitchFamily="34" charset="0"/>
              <a:buChar char="•"/>
            </a:pPr>
            <a:r>
              <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rPr>
              <a:t>Vowel sounds are often inferred, therefore are optional</a:t>
            </a:r>
          </a:p>
          <a:p>
            <a:pPr marL="285750" indent="-285750">
              <a:buFont typeface="Arial" panose="020B0604020202020204" pitchFamily="34" charset="0"/>
              <a:buChar char="•"/>
            </a:pPr>
            <a:r>
              <a:rPr lang="en-US" sz="3600" dirty="0">
                <a:solidFill>
                  <a:schemeClr val="bg1"/>
                </a:solidFill>
                <a:latin typeface="Avenir Medium" panose="02000503020000020003" pitchFamily="2" charset="0"/>
                <a:ea typeface="Tahoma" panose="020B0604030504040204" pitchFamily="34" charset="0"/>
                <a:cs typeface="Tahoma" panose="020B0604030504040204" pitchFamily="34" charset="0"/>
              </a:rPr>
              <a:t>Arbitrary Adjustments are made</a:t>
            </a:r>
          </a:p>
          <a:p>
            <a:pPr marL="742950" lvl="1" indent="-285750">
              <a:buFont typeface="Arial" panose="020B0604020202020204" pitchFamily="34" charset="0"/>
              <a:buChar char="•"/>
            </a:pPr>
            <a:r>
              <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rPr>
              <a:t>Adding Final Nun </a:t>
            </a:r>
            <a:r>
              <a:rPr lang="he-IL" sz="2800" dirty="0" err="1">
                <a:solidFill>
                  <a:schemeClr val="bg1"/>
                </a:solidFill>
                <a:latin typeface="Avenir Medium" panose="02000503020000020003" pitchFamily="2" charset="0"/>
                <a:ea typeface="Tahoma" panose="020B0604030504040204" pitchFamily="34" charset="0"/>
                <a:cs typeface="Tahoma" panose="020B0604030504040204" pitchFamily="34" charset="0"/>
              </a:rPr>
              <a:t>ן</a:t>
            </a:r>
            <a:r>
              <a:rPr lang="he-IL" sz="2800" dirty="0">
                <a:solidFill>
                  <a:schemeClr val="bg1"/>
                </a:solidFill>
                <a:latin typeface="Avenir Medium" panose="02000503020000020003" pitchFamily="2" charset="0"/>
                <a:ea typeface="Tahoma" panose="020B0604030504040204" pitchFamily="34" charset="0"/>
                <a:cs typeface="Tahoma" panose="020B0604030504040204" pitchFamily="34" charset="0"/>
              </a:rPr>
              <a:t>)</a:t>
            </a:r>
            <a:r>
              <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rPr>
              <a:t>) to “Nero”</a:t>
            </a:r>
          </a:p>
          <a:p>
            <a:pPr marL="742950" lvl="1" indent="-285750">
              <a:buFont typeface="Arial" panose="020B0604020202020204" pitchFamily="34" charset="0"/>
              <a:buChar char="•"/>
            </a:pPr>
            <a:r>
              <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rPr>
              <a:t>Dropping Yod</a:t>
            </a:r>
            <a:r>
              <a:rPr lang="he-IL" sz="2800" dirty="0">
                <a:solidFill>
                  <a:schemeClr val="bg1"/>
                </a:solidFill>
                <a:latin typeface="Avenir Medium" panose="02000503020000020003" pitchFamily="2" charset="0"/>
                <a:ea typeface="Tahoma" panose="020B0604030504040204" pitchFamily="34" charset="0"/>
                <a:cs typeface="Tahoma" panose="020B0604030504040204" pitchFamily="34" charset="0"/>
              </a:rPr>
              <a:t>י) </a:t>
            </a:r>
            <a:r>
              <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rPr>
              <a:t>)     </a:t>
            </a:r>
            <a:r>
              <a:rPr lang="en-US" sz="2800" dirty="0" err="1">
                <a:solidFill>
                  <a:schemeClr val="bg1"/>
                </a:solidFill>
                <a:latin typeface="Avenir Medium" panose="02000503020000020003" pitchFamily="2" charset="0"/>
                <a:ea typeface="Tahoma" panose="020B0604030504040204" pitchFamily="34" charset="0"/>
                <a:cs typeface="Tahoma" panose="020B0604030504040204" pitchFamily="34" charset="0"/>
              </a:rPr>
              <a:t>Nron</a:t>
            </a:r>
            <a:r>
              <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rPr>
              <a:t> </a:t>
            </a:r>
            <a:r>
              <a:rPr lang="en-US" sz="2800" dirty="0" err="1">
                <a:solidFill>
                  <a:schemeClr val="bg1"/>
                </a:solidFill>
                <a:latin typeface="Avenir Medium" panose="02000503020000020003" pitchFamily="2" charset="0"/>
                <a:ea typeface="Tahoma" panose="020B0604030504040204" pitchFamily="34" charset="0"/>
                <a:cs typeface="Tahoma" panose="020B0604030504040204" pitchFamily="34" charset="0"/>
              </a:rPr>
              <a:t>Qisr</a:t>
            </a:r>
            <a:r>
              <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rPr>
              <a:t> </a:t>
            </a:r>
            <a:r>
              <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sym typeface="Wingdings" pitchFamily="2" charset="2"/>
              </a:rPr>
              <a:t> </a:t>
            </a:r>
            <a:r>
              <a:rPr lang="en-US" sz="2800" dirty="0" err="1">
                <a:solidFill>
                  <a:schemeClr val="bg1"/>
                </a:solidFill>
                <a:latin typeface="Avenir Medium" panose="02000503020000020003" pitchFamily="2" charset="0"/>
                <a:ea typeface="Tahoma" panose="020B0604030504040204" pitchFamily="34" charset="0"/>
                <a:cs typeface="Tahoma" panose="020B0604030504040204" pitchFamily="34" charset="0"/>
                <a:sym typeface="Wingdings" pitchFamily="2" charset="2"/>
              </a:rPr>
              <a:t>Nron</a:t>
            </a:r>
            <a:r>
              <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sym typeface="Wingdings" pitchFamily="2" charset="2"/>
              </a:rPr>
              <a:t> </a:t>
            </a:r>
            <a:r>
              <a:rPr lang="en-US" sz="2800" dirty="0" err="1">
                <a:solidFill>
                  <a:schemeClr val="bg1"/>
                </a:solidFill>
                <a:latin typeface="Avenir Medium" panose="02000503020000020003" pitchFamily="2" charset="0"/>
                <a:ea typeface="Tahoma" panose="020B0604030504040204" pitchFamily="34" charset="0"/>
                <a:cs typeface="Tahoma" panose="020B0604030504040204" pitchFamily="34" charset="0"/>
                <a:sym typeface="Wingdings" pitchFamily="2" charset="2"/>
              </a:rPr>
              <a:t>Qsr</a:t>
            </a:r>
            <a:endPar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D2164C5D-A953-664B-CDF1-99F6B5DB8667}"/>
              </a:ext>
            </a:extLst>
          </p:cNvPr>
          <p:cNvSpPr txBox="1"/>
          <p:nvPr/>
        </p:nvSpPr>
        <p:spPr>
          <a:xfrm>
            <a:off x="2352092" y="425583"/>
            <a:ext cx="9412445" cy="707886"/>
          </a:xfrm>
          <a:prstGeom prst="rect">
            <a:avLst/>
          </a:prstGeom>
          <a:noFill/>
        </p:spPr>
        <p:txBody>
          <a:bodyPr wrap="square" rtlCol="0">
            <a:spAutoFit/>
          </a:bodyPr>
          <a:lstStyle/>
          <a:p>
            <a:pPr algn="ctr"/>
            <a:r>
              <a:rPr lang="en-US" sz="4000" b="1" dirty="0">
                <a:solidFill>
                  <a:schemeClr val="bg1"/>
                </a:solidFill>
                <a:latin typeface="Avenir Medium" panose="02000503020000020003" pitchFamily="2" charset="0"/>
                <a:ea typeface="Tahoma" panose="020B0604030504040204" pitchFamily="34" charset="0"/>
                <a:cs typeface="Tahoma" panose="020B0604030504040204" pitchFamily="34" charset="0"/>
              </a:rPr>
              <a:t>Issues with the 666 Identification</a:t>
            </a:r>
          </a:p>
        </p:txBody>
      </p:sp>
    </p:spTree>
    <p:extLst>
      <p:ext uri="{BB962C8B-B14F-4D97-AF65-F5344CB8AC3E}">
        <p14:creationId xmlns:p14="http://schemas.microsoft.com/office/powerpoint/2010/main" val="206086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dissolv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dissolv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dissolv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dissolv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dissolve">
                                      <p:cBhvr>
                                        <p:cTn id="27" dur="500"/>
                                        <p:tgtEl>
                                          <p:spTgt spid="2">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dissolve">
                                      <p:cBhvr>
                                        <p:cTn id="3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E459E-A89A-7C16-4727-78549205852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6EC77FD-C1C9-A47C-38FA-520937E68EC4}"/>
              </a:ext>
            </a:extLst>
          </p:cNvPr>
          <p:cNvSpPr txBox="1"/>
          <p:nvPr/>
        </p:nvSpPr>
        <p:spPr>
          <a:xfrm>
            <a:off x="850395" y="1366002"/>
            <a:ext cx="10491210" cy="6494085"/>
          </a:xfrm>
          <a:prstGeom prst="rect">
            <a:avLst/>
          </a:prstGeom>
          <a:noFill/>
        </p:spPr>
        <p:txBody>
          <a:bodyPr wrap="square" rtlCol="0">
            <a:spAutoFit/>
          </a:bodyPr>
          <a:lstStyle/>
          <a:p>
            <a:pPr marL="285750" indent="-285750">
              <a:buFont typeface="Arial" panose="020B0604020202020204" pitchFamily="34" charset="0"/>
              <a:buChar char="•"/>
            </a:pPr>
            <a:r>
              <a:rPr lang="en-US" sz="3200" b="1" dirty="0">
                <a:solidFill>
                  <a:schemeClr val="bg1"/>
                </a:solidFill>
                <a:latin typeface="Avenir Medium" panose="02000503020000020003" pitchFamily="2" charset="0"/>
                <a:ea typeface="Tahoma" panose="020B0604030504040204" pitchFamily="34" charset="0"/>
                <a:cs typeface="Tahoma" panose="020B0604030504040204" pitchFamily="34" charset="0"/>
              </a:rPr>
              <a:t>The Number of The Beast 666</a:t>
            </a:r>
          </a:p>
          <a:p>
            <a:pPr marL="742950" lvl="1" indent="-285750">
              <a:buFont typeface="Arial" panose="020B0604020202020204" pitchFamily="34" charset="0"/>
              <a:buChar char="•"/>
            </a:pP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Caesar Nero</a:t>
            </a:r>
            <a:r>
              <a:rPr lang="el-GR" sz="3200" dirty="0">
                <a:solidFill>
                  <a:schemeClr val="bg1"/>
                </a:solidFill>
                <a:latin typeface="Avenir Medium" panose="02000503020000020003" pitchFamily="2" charset="0"/>
                <a:ea typeface="Tahoma" panose="020B0604030504040204" pitchFamily="34" charset="0"/>
                <a:cs typeface="Tahoma" panose="020B0604030504040204" pitchFamily="34" charset="0"/>
              </a:rPr>
              <a:t> → </a:t>
            </a:r>
            <a:r>
              <a:rPr lang="el-GR" sz="3200" dirty="0" err="1">
                <a:solidFill>
                  <a:schemeClr val="bg1"/>
                </a:solidFill>
                <a:latin typeface="Avenir Medium" panose="02000503020000020003" pitchFamily="2" charset="0"/>
                <a:ea typeface="Tahoma" panose="020B0604030504040204" pitchFamily="34" charset="0"/>
                <a:cs typeface="Tahoma" panose="020B0604030504040204" pitchFamily="34" charset="0"/>
              </a:rPr>
              <a:t>Νέρων</a:t>
            </a:r>
            <a:r>
              <a:rPr lang="el-GR" sz="3200" dirty="0">
                <a:solidFill>
                  <a:schemeClr val="bg1"/>
                </a:solidFill>
                <a:latin typeface="Avenir Medium" panose="02000503020000020003" pitchFamily="2" charset="0"/>
                <a:ea typeface="Tahoma" panose="020B0604030504040204" pitchFamily="34" charset="0"/>
                <a:cs typeface="Tahoma" panose="020B0604030504040204" pitchFamily="34" charset="0"/>
              </a:rPr>
              <a:t> </a:t>
            </a:r>
            <a:r>
              <a:rPr lang="el-GR" sz="3200" dirty="0" err="1">
                <a:solidFill>
                  <a:schemeClr val="bg1"/>
                </a:solidFill>
                <a:latin typeface="Avenir Medium" panose="02000503020000020003" pitchFamily="2" charset="0"/>
                <a:ea typeface="Tahoma" panose="020B0604030504040204" pitchFamily="34" charset="0"/>
                <a:cs typeface="Tahoma" panose="020B0604030504040204" pitchFamily="34" charset="0"/>
              </a:rPr>
              <a:t>Καῖσαρ</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a:t>
            </a:r>
            <a:r>
              <a:rPr lang="en-US" sz="3200" dirty="0" err="1">
                <a:solidFill>
                  <a:schemeClr val="bg1"/>
                </a:solidFill>
                <a:latin typeface="Avenir Medium" panose="02000503020000020003" pitchFamily="2" charset="0"/>
                <a:ea typeface="Tahoma" panose="020B0604030504040204" pitchFamily="34" charset="0"/>
                <a:cs typeface="Tahoma" panose="020B0604030504040204" pitchFamily="34" charset="0"/>
              </a:rPr>
              <a:t>Nerōn</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a:t>
            </a:r>
            <a:r>
              <a:rPr lang="en-US" sz="3200" dirty="0" err="1">
                <a:solidFill>
                  <a:schemeClr val="bg1"/>
                </a:solidFill>
                <a:latin typeface="Avenir Medium" panose="02000503020000020003" pitchFamily="2" charset="0"/>
                <a:ea typeface="Tahoma" panose="020B0604030504040204" pitchFamily="34" charset="0"/>
                <a:cs typeface="Tahoma" panose="020B0604030504040204" pitchFamily="34" charset="0"/>
              </a:rPr>
              <a:t>Kaisar</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a:t>
            </a:r>
          </a:p>
          <a:p>
            <a:pPr lvl="1"/>
            <a:endPar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pPr marL="742950" lvl="1" indent="-285750">
              <a:buFont typeface="Arial" panose="020B0604020202020204" pitchFamily="34" charset="0"/>
              <a:buChar char="•"/>
            </a:pPr>
            <a:r>
              <a:rPr lang="he-IL" sz="3200" dirty="0">
                <a:solidFill>
                  <a:schemeClr val="bg1"/>
                </a:solidFill>
                <a:latin typeface="Avenir Medium" panose="02000503020000020003" pitchFamily="2" charset="0"/>
                <a:ea typeface="Tahoma" panose="020B0604030504040204" pitchFamily="34" charset="0"/>
                <a:cs typeface="Tahoma" panose="020B0604030504040204" pitchFamily="34" charset="0"/>
              </a:rPr>
              <a:t>נ</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 </a:t>
            </a:r>
            <a:r>
              <a:rPr lang="he-IL" sz="3200" dirty="0">
                <a:solidFill>
                  <a:schemeClr val="bg1"/>
                </a:solidFill>
                <a:latin typeface="Avenir Medium" panose="02000503020000020003" pitchFamily="2" charset="0"/>
                <a:ea typeface="Tahoma" panose="020B0604030504040204" pitchFamily="34" charset="0"/>
                <a:cs typeface="Tahoma" panose="020B0604030504040204" pitchFamily="34" charset="0"/>
              </a:rPr>
              <a:t>ר</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 </a:t>
            </a:r>
            <a:r>
              <a:rPr lang="he-IL" sz="3200" dirty="0">
                <a:solidFill>
                  <a:schemeClr val="bg1"/>
                </a:solidFill>
                <a:latin typeface="Avenir Medium" panose="02000503020000020003" pitchFamily="2" charset="0"/>
                <a:ea typeface="Tahoma" panose="020B0604030504040204" pitchFamily="34" charset="0"/>
                <a:cs typeface="Tahoma" panose="020B0604030504040204" pitchFamily="34" charset="0"/>
              </a:rPr>
              <a:t>ו</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 </a:t>
            </a:r>
            <a:r>
              <a:rPr lang="he-IL" sz="3200" dirty="0" err="1">
                <a:solidFill>
                  <a:schemeClr val="bg1"/>
                </a:solidFill>
                <a:latin typeface="Avenir Medium" panose="02000503020000020003" pitchFamily="2" charset="0"/>
                <a:ea typeface="Tahoma" panose="020B0604030504040204" pitchFamily="34" charset="0"/>
                <a:cs typeface="Tahoma" panose="020B0604030504040204" pitchFamily="34" charset="0"/>
              </a:rPr>
              <a:t>ן</a:t>
            </a:r>
            <a:r>
              <a:rPr lang="he-IL" sz="3200" dirty="0">
                <a:solidFill>
                  <a:schemeClr val="bg1"/>
                </a:solidFill>
                <a:latin typeface="Avenir Medium" panose="02000503020000020003" pitchFamily="2" charset="0"/>
                <a:ea typeface="Tahoma" panose="020B0604030504040204" pitchFamily="34" charset="0"/>
                <a:cs typeface="Tahoma" panose="020B0604030504040204" pitchFamily="34" charset="0"/>
              </a:rPr>
              <a:t> </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(Nun + Resh + Vav + Final Nun)</a:t>
            </a:r>
          </a:p>
          <a:p>
            <a:pPr marL="742950" lvl="1" indent="-285750">
              <a:buFont typeface="Arial" panose="020B0604020202020204" pitchFamily="34" charset="0"/>
              <a:buChar char="•"/>
            </a:pPr>
            <a:r>
              <a:rPr lang="he-IL" sz="3200" dirty="0">
                <a:solidFill>
                  <a:schemeClr val="bg1"/>
                </a:solidFill>
                <a:latin typeface="Avenir Medium" panose="02000503020000020003" pitchFamily="2" charset="0"/>
                <a:ea typeface="Tahoma" panose="020B0604030504040204" pitchFamily="34" charset="0"/>
                <a:cs typeface="Tahoma" panose="020B0604030504040204" pitchFamily="34" charset="0"/>
              </a:rPr>
              <a:t>ק</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 </a:t>
            </a:r>
            <a:r>
              <a:rPr lang="he-IL" sz="3200" dirty="0">
                <a:solidFill>
                  <a:schemeClr val="bg1"/>
                </a:solidFill>
                <a:latin typeface="Avenir Medium" panose="02000503020000020003" pitchFamily="2" charset="0"/>
                <a:ea typeface="Tahoma" panose="020B0604030504040204" pitchFamily="34" charset="0"/>
                <a:cs typeface="Tahoma" panose="020B0604030504040204" pitchFamily="34" charset="0"/>
              </a:rPr>
              <a:t>י </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 </a:t>
            </a:r>
            <a:r>
              <a:rPr lang="he-IL" sz="3200" dirty="0">
                <a:solidFill>
                  <a:schemeClr val="bg1"/>
                </a:solidFill>
                <a:latin typeface="Avenir Medium" panose="02000503020000020003" pitchFamily="2" charset="0"/>
                <a:ea typeface="Tahoma" panose="020B0604030504040204" pitchFamily="34" charset="0"/>
                <a:cs typeface="Tahoma" panose="020B0604030504040204" pitchFamily="34" charset="0"/>
              </a:rPr>
              <a:t>ס</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 </a:t>
            </a:r>
            <a:r>
              <a:rPr lang="he-IL" sz="3200" dirty="0">
                <a:solidFill>
                  <a:schemeClr val="bg1"/>
                </a:solidFill>
                <a:latin typeface="Avenir Medium" panose="02000503020000020003" pitchFamily="2" charset="0"/>
                <a:ea typeface="Tahoma" panose="020B0604030504040204" pitchFamily="34" charset="0"/>
                <a:cs typeface="Tahoma" panose="020B0604030504040204" pitchFamily="34" charset="0"/>
              </a:rPr>
              <a:t>ר </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a:t>
            </a:r>
            <a:r>
              <a:rPr lang="en-US" sz="3200" dirty="0" err="1">
                <a:solidFill>
                  <a:schemeClr val="bg1"/>
                </a:solidFill>
                <a:latin typeface="Avenir Medium" panose="02000503020000020003" pitchFamily="2" charset="0"/>
                <a:ea typeface="Tahoma" panose="020B0604030504040204" pitchFamily="34" charset="0"/>
                <a:cs typeface="Tahoma" panose="020B0604030504040204" pitchFamily="34" charset="0"/>
              </a:rPr>
              <a:t>Qof</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 Yod + Samekh + Resh)</a:t>
            </a:r>
          </a:p>
          <a:p>
            <a:pPr marL="742950" lvl="1" indent="-285750">
              <a:buFont typeface="Arial" panose="020B0604020202020204" pitchFamily="34" charset="0"/>
              <a:buChar char="•"/>
            </a:pPr>
            <a:endPar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pPr marL="742950" lvl="1" indent="-285750">
              <a:buFont typeface="Arial" panose="020B0604020202020204" pitchFamily="34" charset="0"/>
              <a:buChar char="•"/>
            </a:pPr>
            <a:r>
              <a:rPr lang="he-IL" sz="3200" dirty="0">
                <a:solidFill>
                  <a:schemeClr val="bg1"/>
                </a:solidFill>
                <a:latin typeface="Avenir Medium" panose="02000503020000020003" pitchFamily="2" charset="0"/>
                <a:ea typeface="Tahoma" panose="020B0604030504040204" pitchFamily="34" charset="0"/>
                <a:cs typeface="Tahoma" panose="020B0604030504040204" pitchFamily="34" charset="0"/>
              </a:rPr>
              <a:t>נרון קיסר </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a:t>
            </a:r>
            <a:r>
              <a:rPr lang="en-US" sz="3200" dirty="0" err="1">
                <a:solidFill>
                  <a:schemeClr val="bg1"/>
                </a:solidFill>
                <a:latin typeface="Avenir Medium" panose="02000503020000020003" pitchFamily="2" charset="0"/>
                <a:ea typeface="Tahoma" panose="020B0604030504040204" pitchFamily="34" charset="0"/>
                <a:cs typeface="Tahoma" panose="020B0604030504040204" pitchFamily="34" charset="0"/>
              </a:rPr>
              <a:t>Prounoucned</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a:t>
            </a:r>
            <a:r>
              <a:rPr lang="en-US" sz="3200" dirty="0" err="1">
                <a:solidFill>
                  <a:schemeClr val="bg1"/>
                </a:solidFill>
                <a:latin typeface="Avenir Medium" panose="02000503020000020003" pitchFamily="2" charset="0"/>
                <a:ea typeface="Tahoma" panose="020B0604030504040204" pitchFamily="34" charset="0"/>
                <a:cs typeface="Tahoma" panose="020B0604030504040204" pitchFamily="34" charset="0"/>
              </a:rPr>
              <a:t>Nron</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a:t>
            </a:r>
            <a:r>
              <a:rPr lang="en-US" sz="3200" dirty="0" err="1">
                <a:solidFill>
                  <a:schemeClr val="bg1"/>
                </a:solidFill>
                <a:latin typeface="Avenir Medium" panose="02000503020000020003" pitchFamily="2" charset="0"/>
                <a:ea typeface="Tahoma" panose="020B0604030504040204" pitchFamily="34" charset="0"/>
                <a:cs typeface="Tahoma" panose="020B0604030504040204" pitchFamily="34" charset="0"/>
              </a:rPr>
              <a:t>Qisr</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 676</a:t>
            </a:r>
          </a:p>
          <a:p>
            <a:pPr marL="1200150" lvl="2" indent="-285750">
              <a:buFont typeface="Arial" panose="020B0604020202020204" pitchFamily="34" charset="0"/>
              <a:buChar char="•"/>
            </a:pP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200 + 60 + 10 + 100 + 50 + 6 + 200 + 50 = 676</a:t>
            </a:r>
          </a:p>
          <a:p>
            <a:pPr marL="1200150" lvl="2" indent="-285750">
              <a:buFont typeface="Arial" panose="020B0604020202020204" pitchFamily="34" charset="0"/>
              <a:buChar char="•"/>
            </a:pP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Drop the unneeded Yod (</a:t>
            </a:r>
            <a:r>
              <a:rPr lang="he-IL" sz="3200" dirty="0">
                <a:solidFill>
                  <a:schemeClr val="bg1"/>
                </a:solidFill>
                <a:latin typeface="Avenir Medium" panose="02000503020000020003" pitchFamily="2" charset="0"/>
                <a:ea typeface="Tahoma" panose="020B0604030504040204" pitchFamily="34" charset="0"/>
                <a:cs typeface="Tahoma" panose="020B0604030504040204" pitchFamily="34" charset="0"/>
              </a:rPr>
              <a:t>י</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(value 10)</a:t>
            </a:r>
          </a:p>
          <a:p>
            <a:pPr marL="742950" lvl="1" indent="-285750">
              <a:buFont typeface="Arial" panose="020B0604020202020204" pitchFamily="34" charset="0"/>
              <a:buChar char="•"/>
            </a:pPr>
            <a:endParaRPr lang="he-IL" sz="32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pPr marL="742950" lvl="1" indent="-285750">
              <a:buFont typeface="Arial" panose="020B0604020202020204" pitchFamily="34" charset="0"/>
              <a:buChar char="•"/>
            </a:pPr>
            <a:r>
              <a:rPr lang="he-IL" sz="3200" dirty="0">
                <a:solidFill>
                  <a:schemeClr val="bg1"/>
                </a:solidFill>
                <a:latin typeface="Avenir Medium" panose="02000503020000020003" pitchFamily="2" charset="0"/>
                <a:ea typeface="Tahoma" panose="020B0604030504040204" pitchFamily="34" charset="0"/>
                <a:cs typeface="Tahoma" panose="020B0604030504040204" pitchFamily="34" charset="0"/>
              </a:rPr>
              <a:t>נרון </a:t>
            </a:r>
            <a:r>
              <a:rPr lang="he-IL" sz="3200" dirty="0" err="1">
                <a:solidFill>
                  <a:schemeClr val="bg1"/>
                </a:solidFill>
                <a:latin typeface="Avenir Medium" panose="02000503020000020003" pitchFamily="2" charset="0"/>
                <a:ea typeface="Tahoma" panose="020B0604030504040204" pitchFamily="34" charset="0"/>
                <a:cs typeface="Tahoma" panose="020B0604030504040204" pitchFamily="34" charset="0"/>
              </a:rPr>
              <a:t>קסר</a:t>
            </a:r>
            <a:r>
              <a:rPr lang="he-IL" sz="3200" dirty="0">
                <a:solidFill>
                  <a:schemeClr val="bg1"/>
                </a:solidFill>
                <a:latin typeface="Avenir Medium" panose="02000503020000020003" pitchFamily="2" charset="0"/>
                <a:ea typeface="Tahoma" panose="020B0604030504040204" pitchFamily="34" charset="0"/>
                <a:cs typeface="Tahoma" panose="020B0604030504040204" pitchFamily="34" charset="0"/>
              </a:rPr>
              <a:t> </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a:t>
            </a:r>
            <a:r>
              <a:rPr lang="en-US" sz="3200" dirty="0" err="1">
                <a:solidFill>
                  <a:schemeClr val="bg1"/>
                </a:solidFill>
                <a:latin typeface="Avenir Medium" panose="02000503020000020003" pitchFamily="2" charset="0"/>
                <a:ea typeface="Tahoma" panose="020B0604030504040204" pitchFamily="34" charset="0"/>
                <a:cs typeface="Tahoma" panose="020B0604030504040204" pitchFamily="34" charset="0"/>
              </a:rPr>
              <a:t>Prounoucned</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a:t>
            </a:r>
            <a:r>
              <a:rPr lang="en-US" sz="3200" dirty="0" err="1">
                <a:solidFill>
                  <a:schemeClr val="bg1"/>
                </a:solidFill>
                <a:latin typeface="Avenir Medium" panose="02000503020000020003" pitchFamily="2" charset="0"/>
                <a:ea typeface="Tahoma" panose="020B0604030504040204" pitchFamily="34" charset="0"/>
                <a:cs typeface="Tahoma" panose="020B0604030504040204" pitchFamily="34" charset="0"/>
              </a:rPr>
              <a:t>Nron</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a:t>
            </a:r>
            <a:r>
              <a:rPr lang="en-US" sz="3200" dirty="0" err="1">
                <a:solidFill>
                  <a:schemeClr val="bg1"/>
                </a:solidFill>
                <a:latin typeface="Avenir Medium" panose="02000503020000020003" pitchFamily="2" charset="0"/>
                <a:ea typeface="Tahoma" panose="020B0604030504040204" pitchFamily="34" charset="0"/>
                <a:cs typeface="Tahoma" panose="020B0604030504040204" pitchFamily="34" charset="0"/>
              </a:rPr>
              <a:t>Qsr</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 666</a:t>
            </a:r>
          </a:p>
          <a:p>
            <a:pPr lvl="1"/>
            <a:endPar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pPr marL="742950" lvl="1" indent="-285750">
              <a:buFont typeface="Arial" panose="020B0604020202020204" pitchFamily="34" charset="0"/>
              <a:buChar char="•"/>
            </a:pPr>
            <a:endPar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0C98F79A-F48D-95EE-1900-FFDFBCD1439E}"/>
              </a:ext>
            </a:extLst>
          </p:cNvPr>
          <p:cNvSpPr txBox="1"/>
          <p:nvPr/>
        </p:nvSpPr>
        <p:spPr>
          <a:xfrm>
            <a:off x="2352092" y="425583"/>
            <a:ext cx="9490503" cy="707886"/>
          </a:xfrm>
          <a:prstGeom prst="rect">
            <a:avLst/>
          </a:prstGeom>
          <a:noFill/>
        </p:spPr>
        <p:txBody>
          <a:bodyPr wrap="square" rtlCol="0">
            <a:spAutoFit/>
          </a:bodyPr>
          <a:lstStyle/>
          <a:p>
            <a:pPr algn="ctr"/>
            <a:r>
              <a:rPr lang="en-US" sz="4000" b="1" dirty="0">
                <a:solidFill>
                  <a:schemeClr val="bg1"/>
                </a:solidFill>
                <a:latin typeface="Avenir Medium" panose="02000503020000020003" pitchFamily="2" charset="0"/>
                <a:ea typeface="Tahoma" panose="020B0604030504040204" pitchFamily="34" charset="0"/>
                <a:cs typeface="Tahoma" panose="020B0604030504040204" pitchFamily="34" charset="0"/>
              </a:rPr>
              <a:t>Nero Identified</a:t>
            </a:r>
          </a:p>
        </p:txBody>
      </p:sp>
    </p:spTree>
    <p:extLst>
      <p:ext uri="{BB962C8B-B14F-4D97-AF65-F5344CB8AC3E}">
        <p14:creationId xmlns:p14="http://schemas.microsoft.com/office/powerpoint/2010/main" val="401347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06D0C-848F-BE6E-FC82-7674766D16E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B252F95-2B19-A3AC-4FC5-B578556CDA87}"/>
              </a:ext>
            </a:extLst>
          </p:cNvPr>
          <p:cNvSpPr txBox="1"/>
          <p:nvPr/>
        </p:nvSpPr>
        <p:spPr>
          <a:xfrm>
            <a:off x="850395" y="1366002"/>
            <a:ext cx="10824932" cy="4832092"/>
          </a:xfrm>
          <a:prstGeom prst="rect">
            <a:avLst/>
          </a:prstGeom>
          <a:noFill/>
        </p:spPr>
        <p:txBody>
          <a:bodyPr wrap="square" rtlCol="0">
            <a:spAutoFit/>
          </a:bodyPr>
          <a:lstStyle/>
          <a:p>
            <a:pPr marL="285750" indent="-285750">
              <a:buFont typeface="Arial" panose="020B0604020202020204" pitchFamily="34" charset="0"/>
              <a:buChar char="•"/>
            </a:pPr>
            <a:r>
              <a:rPr lang="en-US" sz="3200" b="1" dirty="0">
                <a:solidFill>
                  <a:schemeClr val="bg1"/>
                </a:solidFill>
                <a:latin typeface="Avenir Medium" panose="02000503020000020003" pitchFamily="2" charset="0"/>
                <a:ea typeface="Tahoma" panose="020B0604030504040204" pitchFamily="34" charset="0"/>
                <a:cs typeface="Tahoma" panose="020B0604030504040204" pitchFamily="34" charset="0"/>
              </a:rPr>
              <a:t>The Number of The Beast 666</a:t>
            </a:r>
          </a:p>
          <a:p>
            <a:pPr marL="742950" lvl="1" indent="-285750">
              <a:buFont typeface="Arial" panose="020B0604020202020204" pitchFamily="34" charset="0"/>
              <a:buChar char="•"/>
            </a:pP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Cody Layne Chesser </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sym typeface="Wingdings" pitchFamily="2" charset="2"/>
              </a:rPr>
              <a:t> </a:t>
            </a:r>
            <a:r>
              <a:rPr lang="el-GR" sz="3200" dirty="0" err="1">
                <a:solidFill>
                  <a:schemeClr val="bg1"/>
                </a:solidFill>
                <a:latin typeface="Avenir Medium" panose="02000503020000020003" pitchFamily="2" charset="0"/>
                <a:ea typeface="Tahoma" panose="020B0604030504040204" pitchFamily="34" charset="0"/>
                <a:cs typeface="Tahoma" panose="020B0604030504040204" pitchFamily="34" charset="0"/>
                <a:sym typeface="Wingdings" pitchFamily="2" charset="2"/>
              </a:rPr>
              <a:t>Κόντι</a:t>
            </a:r>
            <a:r>
              <a:rPr lang="el-GR" sz="3200" dirty="0">
                <a:solidFill>
                  <a:schemeClr val="bg1"/>
                </a:solidFill>
                <a:latin typeface="Avenir Medium" panose="02000503020000020003" pitchFamily="2" charset="0"/>
                <a:ea typeface="Tahoma" panose="020B0604030504040204" pitchFamily="34" charset="0"/>
                <a:cs typeface="Tahoma" panose="020B0604030504040204" pitchFamily="34" charset="0"/>
                <a:sym typeface="Wingdings" pitchFamily="2" charset="2"/>
              </a:rPr>
              <a:t> </a:t>
            </a:r>
            <a:r>
              <a:rPr lang="el-GR" sz="3200" dirty="0" err="1">
                <a:solidFill>
                  <a:schemeClr val="bg1"/>
                </a:solidFill>
                <a:latin typeface="Avenir Medium" panose="02000503020000020003" pitchFamily="2" charset="0"/>
                <a:ea typeface="Tahoma" panose="020B0604030504040204" pitchFamily="34" charset="0"/>
                <a:cs typeface="Tahoma" panose="020B0604030504040204" pitchFamily="34" charset="0"/>
                <a:sym typeface="Wingdings" pitchFamily="2" charset="2"/>
              </a:rPr>
              <a:t>Λέιν</a:t>
            </a:r>
            <a:r>
              <a:rPr lang="el-GR" sz="3200" dirty="0">
                <a:solidFill>
                  <a:schemeClr val="bg1"/>
                </a:solidFill>
                <a:latin typeface="Avenir Medium" panose="02000503020000020003" pitchFamily="2" charset="0"/>
                <a:ea typeface="Tahoma" panose="020B0604030504040204" pitchFamily="34" charset="0"/>
                <a:cs typeface="Tahoma" panose="020B0604030504040204" pitchFamily="34" charset="0"/>
                <a:sym typeface="Wingdings" pitchFamily="2" charset="2"/>
              </a:rPr>
              <a:t> </a:t>
            </a:r>
            <a:r>
              <a:rPr lang="el-GR" sz="3200" dirty="0" err="1">
                <a:solidFill>
                  <a:schemeClr val="bg1"/>
                </a:solidFill>
                <a:latin typeface="Avenir Medium" panose="02000503020000020003" pitchFamily="2" charset="0"/>
                <a:ea typeface="Tahoma" panose="020B0604030504040204" pitchFamily="34" charset="0"/>
                <a:cs typeface="Tahoma" panose="020B0604030504040204" pitchFamily="34" charset="0"/>
                <a:sym typeface="Wingdings" pitchFamily="2" charset="2"/>
              </a:rPr>
              <a:t>Τσέσερ</a:t>
            </a:r>
            <a:endParaRPr lang="el-GR" sz="3200" dirty="0">
              <a:solidFill>
                <a:schemeClr val="bg1"/>
              </a:solidFill>
              <a:latin typeface="Avenir Medium" panose="02000503020000020003" pitchFamily="2" charset="0"/>
              <a:ea typeface="Tahoma" panose="020B0604030504040204" pitchFamily="34" charset="0"/>
              <a:cs typeface="Tahoma" panose="020B0604030504040204" pitchFamily="34" charset="0"/>
              <a:sym typeface="Wingdings" pitchFamily="2" charset="2"/>
            </a:endParaRPr>
          </a:p>
          <a:p>
            <a:pPr marL="742950" lvl="1" indent="-285750">
              <a:buFont typeface="Arial" panose="020B0604020202020204" pitchFamily="34" charset="0"/>
              <a:buChar char="•"/>
            </a:pPr>
            <a:endPar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pPr marL="914400" lvl="1" indent="-457200">
              <a:buFont typeface="Arial" panose="020B0604020202020204" pitchFamily="34" charset="0"/>
              <a:buChar char="•"/>
            </a:pPr>
            <a:r>
              <a:rPr lang="he-IL" sz="3200" dirty="0" err="1">
                <a:solidFill>
                  <a:schemeClr val="bg1"/>
                </a:solidFill>
                <a:latin typeface="Avenir Medium" panose="02000503020000020003" pitchFamily="2" charset="0"/>
                <a:ea typeface="Tahoma" panose="020B0604030504040204" pitchFamily="34" charset="0"/>
                <a:cs typeface="Tahoma" panose="020B0604030504040204" pitchFamily="34" charset="0"/>
              </a:rPr>
              <a:t>כודיליצ׳סר</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(20+6+4+10+30+10+90+60+200 = 430)</a:t>
            </a:r>
          </a:p>
          <a:p>
            <a:pPr marL="1371600" lvl="2" indent="-457200">
              <a:buFont typeface="Arial" panose="020B0604020202020204" pitchFamily="34" charset="0"/>
              <a:buChar char="•"/>
            </a:pPr>
            <a:r>
              <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rPr>
              <a:t>Change </a:t>
            </a:r>
            <a:r>
              <a:rPr lang="he-IL" sz="2800" dirty="0">
                <a:solidFill>
                  <a:schemeClr val="bg1"/>
                </a:solidFill>
                <a:latin typeface="Avenir Medium" panose="02000503020000020003" pitchFamily="2" charset="0"/>
                <a:ea typeface="Tahoma" panose="020B0604030504040204" pitchFamily="34" charset="0"/>
                <a:cs typeface="Tahoma" panose="020B0604030504040204" pitchFamily="34" charset="0"/>
              </a:rPr>
              <a:t>צ׳</a:t>
            </a:r>
            <a:r>
              <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rPr>
              <a:t> into the commonly substituted </a:t>
            </a:r>
            <a:r>
              <a:rPr lang="he-IL" sz="2800" dirty="0">
                <a:solidFill>
                  <a:schemeClr val="bg1"/>
                </a:solidFill>
                <a:latin typeface="Avenir Medium" panose="02000503020000020003" pitchFamily="2" charset="0"/>
                <a:ea typeface="Tahoma" panose="020B0604030504040204" pitchFamily="34" charset="0"/>
                <a:cs typeface="Tahoma" panose="020B0604030504040204" pitchFamily="34" charset="0"/>
              </a:rPr>
              <a:t>כ ו ש</a:t>
            </a:r>
            <a:r>
              <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rPr>
              <a:t> (maintain the “</a:t>
            </a:r>
            <a:r>
              <a:rPr lang="en-US" sz="2800" dirty="0" err="1">
                <a:solidFill>
                  <a:schemeClr val="bg1"/>
                </a:solidFill>
                <a:latin typeface="Avenir Medium" panose="02000503020000020003" pitchFamily="2" charset="0"/>
                <a:ea typeface="Tahoma" panose="020B0604030504040204" pitchFamily="34" charset="0"/>
                <a:cs typeface="Tahoma" panose="020B0604030504040204" pitchFamily="34" charset="0"/>
              </a:rPr>
              <a:t>ch</a:t>
            </a:r>
            <a:r>
              <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rPr>
              <a:t>” sound in Chesser)</a:t>
            </a:r>
            <a:endParaRPr lang="he-IL" sz="28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pPr marL="1371600" lvl="2" indent="-457200">
              <a:buFont typeface="Arial" panose="020B0604020202020204" pitchFamily="34" charset="0"/>
              <a:buChar char="•"/>
            </a:pPr>
            <a:endPar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pPr marL="914400" lvl="1" indent="-457200">
              <a:buFont typeface="Arial" panose="020B0604020202020204" pitchFamily="34" charset="0"/>
              <a:buChar char="•"/>
            </a:pPr>
            <a:r>
              <a:rPr lang="he-IL" sz="3200" dirty="0" err="1">
                <a:solidFill>
                  <a:schemeClr val="bg1"/>
                </a:solidFill>
                <a:latin typeface="Avenir Medium" panose="02000503020000020003" pitchFamily="2" charset="0"/>
                <a:ea typeface="Tahoma" panose="020B0604030504040204" pitchFamily="34" charset="0"/>
                <a:cs typeface="Tahoma" panose="020B0604030504040204" pitchFamily="34" charset="0"/>
              </a:rPr>
              <a:t>כודיליכושסר</a:t>
            </a:r>
            <a:endPar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pPr marL="914400" lvl="1" indent="-457200">
              <a:buFont typeface="Arial" panose="020B0604020202020204" pitchFamily="34" charset="0"/>
              <a:buChar char="•"/>
            </a:pP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20+6+4+10+30+10+20+6+300+60+200 = 666</a:t>
            </a:r>
          </a:p>
          <a:p>
            <a:pPr marL="914400" lvl="1" indent="-457200">
              <a:buFont typeface="Arial" panose="020B0604020202020204" pitchFamily="34" charset="0"/>
              <a:buChar char="•"/>
            </a:pPr>
            <a:endPar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AECC780A-2083-C91B-D93C-70F7ED72CFB6}"/>
              </a:ext>
            </a:extLst>
          </p:cNvPr>
          <p:cNvSpPr txBox="1"/>
          <p:nvPr/>
        </p:nvSpPr>
        <p:spPr>
          <a:xfrm>
            <a:off x="2352092" y="425583"/>
            <a:ext cx="9490503" cy="584775"/>
          </a:xfrm>
          <a:prstGeom prst="rect">
            <a:avLst/>
          </a:prstGeom>
          <a:noFill/>
        </p:spPr>
        <p:txBody>
          <a:bodyPr wrap="square" rtlCol="0">
            <a:spAutoFit/>
          </a:bodyPr>
          <a:lstStyle/>
          <a:p>
            <a:pPr algn="ctr"/>
            <a:r>
              <a:rPr lang="en-US" sz="3200" b="1" dirty="0">
                <a:solidFill>
                  <a:schemeClr val="bg1"/>
                </a:solidFill>
                <a:latin typeface="Avenir Medium" panose="02000503020000020003" pitchFamily="2" charset="0"/>
                <a:ea typeface="Tahoma" panose="020B0604030504040204" pitchFamily="34" charset="0"/>
                <a:cs typeface="Tahoma" panose="020B0604030504040204" pitchFamily="34" charset="0"/>
              </a:rPr>
              <a:t>Cody Layne Chesser is the Beast of Revelation</a:t>
            </a:r>
          </a:p>
        </p:txBody>
      </p:sp>
    </p:spTree>
    <p:extLst>
      <p:ext uri="{BB962C8B-B14F-4D97-AF65-F5344CB8AC3E}">
        <p14:creationId xmlns:p14="http://schemas.microsoft.com/office/powerpoint/2010/main" val="3853790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fade">
                                      <p:cBhvr>
                                        <p:cTn id="20" dur="500"/>
                                        <p:tgtEl>
                                          <p:spTgt spid="2">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fade">
                                      <p:cBhvr>
                                        <p:cTn id="25" dur="500"/>
                                        <p:tgtEl>
                                          <p:spTgt spid="2">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fade">
                                      <p:cBhvr>
                                        <p:cTn id="28" dur="500"/>
                                        <p:tgtEl>
                                          <p:spTgt spid="2">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fade">
                                      <p:cBhvr>
                                        <p:cTn id="31"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2C90B-5CF9-D675-13DA-BC212E99EF4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C94CC4F-E133-4AE0-310F-2AA968D1B7EF}"/>
              </a:ext>
            </a:extLst>
          </p:cNvPr>
          <p:cNvSpPr txBox="1"/>
          <p:nvPr/>
        </p:nvSpPr>
        <p:spPr>
          <a:xfrm>
            <a:off x="850395" y="1366002"/>
            <a:ext cx="10491210" cy="4647426"/>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latin typeface="Avenir Book" panose="02000503020000020003" pitchFamily="2" charset="0"/>
                <a:ea typeface="Tahoma" panose="020B0604030504040204" pitchFamily="34" charset="0"/>
                <a:cs typeface="Tahoma" panose="020B0604030504040204" pitchFamily="34" charset="0"/>
              </a:rPr>
              <a:t>Steven Charles Estes</a:t>
            </a:r>
          </a:p>
          <a:p>
            <a:pPr marL="742950" lvl="1" indent="-285750">
              <a:buFont typeface="Arial" panose="020B0604020202020204" pitchFamily="34" charset="0"/>
              <a:buChar char="•"/>
            </a:pPr>
            <a:r>
              <a:rPr lang="he-IL" sz="2800" dirty="0" err="1">
                <a:solidFill>
                  <a:schemeClr val="bg1"/>
                </a:solidFill>
                <a:latin typeface="Avenir Book" panose="02000503020000020003" pitchFamily="2" charset="0"/>
                <a:ea typeface="Tahoma" panose="020B0604030504040204" pitchFamily="34" charset="0"/>
                <a:cs typeface="Tahoma" panose="020B0604030504040204" pitchFamily="34" charset="0"/>
              </a:rPr>
              <a:t>סטוון</a:t>
            </a:r>
            <a:r>
              <a:rPr lang="he-IL" sz="2800" dirty="0">
                <a:solidFill>
                  <a:schemeClr val="bg1"/>
                </a:solidFill>
                <a:latin typeface="Avenir Book" panose="02000503020000020003" pitchFamily="2" charset="0"/>
                <a:ea typeface="Tahoma" panose="020B0604030504040204" pitchFamily="34" charset="0"/>
                <a:cs typeface="Tahoma" panose="020B0604030504040204" pitchFamily="34" charset="0"/>
              </a:rPr>
              <a:t> </a:t>
            </a:r>
            <a:r>
              <a:rPr lang="he-IL" sz="2800" dirty="0" err="1">
                <a:solidFill>
                  <a:schemeClr val="bg1"/>
                </a:solidFill>
                <a:latin typeface="Avenir Book" panose="02000503020000020003" pitchFamily="2" charset="0"/>
                <a:ea typeface="Tahoma" panose="020B0604030504040204" pitchFamily="34" charset="0"/>
                <a:cs typeface="Tahoma" panose="020B0604030504040204" pitchFamily="34" charset="0"/>
              </a:rPr>
              <a:t>שכלסיא</a:t>
            </a:r>
            <a:r>
              <a:rPr lang="he-IL" sz="2800" dirty="0">
                <a:solidFill>
                  <a:schemeClr val="bg1"/>
                </a:solidFill>
                <a:latin typeface="Avenir Book" panose="02000503020000020003" pitchFamily="2" charset="0"/>
                <a:ea typeface="Tahoma" panose="020B0604030504040204" pitchFamily="34" charset="0"/>
                <a:cs typeface="Tahoma" panose="020B0604030504040204" pitchFamily="34" charset="0"/>
              </a:rPr>
              <a:t> </a:t>
            </a:r>
            <a:r>
              <a:rPr lang="he-IL" sz="2800" dirty="0" err="1">
                <a:solidFill>
                  <a:schemeClr val="bg1"/>
                </a:solidFill>
                <a:latin typeface="Avenir Book" panose="02000503020000020003" pitchFamily="2" charset="0"/>
                <a:ea typeface="Tahoma" panose="020B0604030504040204" pitchFamily="34" charset="0"/>
                <a:cs typeface="Tahoma" panose="020B0604030504040204" pitchFamily="34" charset="0"/>
              </a:rPr>
              <a:t>אסטס</a:t>
            </a:r>
            <a:endParaRPr lang="he-IL" sz="2800" dirty="0">
              <a:solidFill>
                <a:schemeClr val="bg1"/>
              </a:solidFill>
              <a:latin typeface="Avenir Book" panose="02000503020000020003" pitchFamily="2"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US" sz="2800" dirty="0">
              <a:solidFill>
                <a:schemeClr val="bg1"/>
              </a:solidFill>
              <a:latin typeface="Avenir Book" panose="02000503020000020003" pitchFamily="2"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800" dirty="0" err="1">
                <a:solidFill>
                  <a:schemeClr val="bg1"/>
                </a:solidFill>
                <a:latin typeface="Avenir Book" panose="02000503020000020003" pitchFamily="2" charset="0"/>
                <a:ea typeface="Tahoma" panose="020B0604030504040204" pitchFamily="34" charset="0"/>
                <a:cs typeface="Tahoma" panose="020B0604030504040204" pitchFamily="34" charset="0"/>
              </a:rPr>
              <a:t>Spongebob</a:t>
            </a:r>
            <a:r>
              <a:rPr lang="en-US" sz="2800" dirty="0">
                <a:solidFill>
                  <a:schemeClr val="bg1"/>
                </a:solidFill>
                <a:latin typeface="Avenir Book" panose="02000503020000020003" pitchFamily="2" charset="0"/>
                <a:ea typeface="Tahoma" panose="020B0604030504040204" pitchFamily="34" charset="0"/>
                <a:cs typeface="Tahoma" panose="020B0604030504040204" pitchFamily="34" charset="0"/>
              </a:rPr>
              <a:t> </a:t>
            </a:r>
            <a:r>
              <a:rPr lang="en-US" sz="2800" dirty="0" err="1">
                <a:solidFill>
                  <a:schemeClr val="bg1"/>
                </a:solidFill>
                <a:latin typeface="Avenir Book" panose="02000503020000020003" pitchFamily="2" charset="0"/>
                <a:ea typeface="Tahoma" panose="020B0604030504040204" pitchFamily="34" charset="0"/>
                <a:cs typeface="Tahoma" panose="020B0604030504040204" pitchFamily="34" charset="0"/>
              </a:rPr>
              <a:t>Squarepants</a:t>
            </a:r>
            <a:endParaRPr lang="en-US" sz="2800" dirty="0">
              <a:solidFill>
                <a:schemeClr val="bg1"/>
              </a:solidFill>
              <a:latin typeface="Avenir Book" panose="02000503020000020003" pitchFamily="2" charset="0"/>
              <a:ea typeface="Tahoma" panose="020B0604030504040204" pitchFamily="34" charset="0"/>
              <a:cs typeface="Tahoma" panose="020B0604030504040204" pitchFamily="34" charset="0"/>
            </a:endParaRPr>
          </a:p>
          <a:p>
            <a:pPr marL="742950" lvl="1" indent="-285750">
              <a:buFont typeface="Arial" panose="020B0604020202020204" pitchFamily="34" charset="0"/>
              <a:buChar char="•"/>
            </a:pPr>
            <a:r>
              <a:rPr lang="he-IL" sz="2800" dirty="0" err="1">
                <a:solidFill>
                  <a:schemeClr val="bg1"/>
                </a:solidFill>
                <a:latin typeface="Avenir Book" panose="02000503020000020003" pitchFamily="2" charset="0"/>
                <a:ea typeface="Tahoma" panose="020B0604030504040204" pitchFamily="34" charset="0"/>
                <a:cs typeface="Tahoma" panose="020B0604030504040204" pitchFamily="34" charset="0"/>
              </a:rPr>
              <a:t>ספוגבבסקורפנס</a:t>
            </a:r>
            <a:endParaRPr lang="en-US" sz="2800" dirty="0">
              <a:solidFill>
                <a:schemeClr val="bg1"/>
              </a:solidFill>
              <a:latin typeface="Avenir Book" panose="02000503020000020003" pitchFamily="2"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US" sz="2800" dirty="0">
              <a:solidFill>
                <a:schemeClr val="bg1"/>
              </a:solidFill>
              <a:latin typeface="Avenir Book" panose="02000503020000020003" pitchFamily="2"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800" dirty="0">
                <a:solidFill>
                  <a:schemeClr val="bg1"/>
                </a:solidFill>
                <a:latin typeface="Avenir Book" panose="02000503020000020003" pitchFamily="2" charset="0"/>
                <a:ea typeface="Tahoma" panose="020B0604030504040204" pitchFamily="34" charset="0"/>
                <a:cs typeface="Tahoma" panose="020B0604030504040204" pitchFamily="34" charset="0"/>
              </a:rPr>
              <a:t>Tom Riddle (aka. Lord Voldemort)</a:t>
            </a:r>
          </a:p>
          <a:p>
            <a:pPr marL="742950" lvl="1" indent="-285750">
              <a:buFont typeface="Arial" panose="020B0604020202020204" pitchFamily="34" charset="0"/>
              <a:buChar char="•"/>
            </a:pPr>
            <a:r>
              <a:rPr lang="he-IL" sz="2800" dirty="0">
                <a:solidFill>
                  <a:schemeClr val="bg1"/>
                </a:solidFill>
                <a:latin typeface="Avenir Book" panose="02000503020000020003" pitchFamily="2" charset="0"/>
                <a:ea typeface="Tahoma" panose="020B0604030504040204" pitchFamily="34" charset="0"/>
                <a:cs typeface="Tahoma" panose="020B0604030504040204" pitchFamily="34" charset="0"/>
              </a:rPr>
              <a:t>תום </a:t>
            </a:r>
            <a:r>
              <a:rPr lang="he-IL" sz="2800" dirty="0" err="1">
                <a:solidFill>
                  <a:schemeClr val="bg1"/>
                </a:solidFill>
                <a:latin typeface="Avenir Book" panose="02000503020000020003" pitchFamily="2" charset="0"/>
                <a:ea typeface="Tahoma" panose="020B0604030504040204" pitchFamily="34" charset="0"/>
                <a:cs typeface="Tahoma" panose="020B0604030504040204" pitchFamily="34" charset="0"/>
              </a:rPr>
              <a:t>רידו</a:t>
            </a:r>
            <a:r>
              <a:rPr lang="en-US" sz="2800" dirty="0">
                <a:solidFill>
                  <a:schemeClr val="bg1"/>
                </a:solidFill>
                <a:latin typeface="Avenir Book" panose="02000503020000020003" pitchFamily="2" charset="0"/>
                <a:ea typeface="Tahoma" panose="020B0604030504040204" pitchFamily="34" charset="0"/>
                <a:cs typeface="Tahoma" panose="020B0604030504040204" pitchFamily="34" charset="0"/>
              </a:rPr>
              <a:t> (aka. </a:t>
            </a:r>
            <a:r>
              <a:rPr lang="he-IL" sz="2800" dirty="0">
                <a:solidFill>
                  <a:schemeClr val="bg1"/>
                </a:solidFill>
                <a:latin typeface="Avenir Book" panose="02000503020000020003" pitchFamily="2" charset="0"/>
                <a:ea typeface="Tahoma" panose="020B0604030504040204" pitchFamily="34" charset="0"/>
                <a:cs typeface="Tahoma" panose="020B0604030504040204" pitchFamily="34" charset="0"/>
              </a:rPr>
              <a:t>לורד </a:t>
            </a:r>
            <a:r>
              <a:rPr lang="he-IL" sz="2800" dirty="0" err="1">
                <a:solidFill>
                  <a:schemeClr val="bg1"/>
                </a:solidFill>
                <a:latin typeface="Avenir Book" panose="02000503020000020003" pitchFamily="2" charset="0"/>
                <a:ea typeface="Tahoma" panose="020B0604030504040204" pitchFamily="34" charset="0"/>
                <a:cs typeface="Tahoma" panose="020B0604030504040204" pitchFamily="34" charset="0"/>
              </a:rPr>
              <a:t>וולדהלמורטצ</a:t>
            </a:r>
            <a:r>
              <a:rPr lang="en-US" sz="2800" dirty="0">
                <a:solidFill>
                  <a:schemeClr val="bg1"/>
                </a:solidFill>
                <a:latin typeface="Avenir Book" panose="02000503020000020003" pitchFamily="2" charset="0"/>
                <a:ea typeface="Tahoma" panose="020B0604030504040204" pitchFamily="34" charset="0"/>
                <a:cs typeface="Tahoma" panose="020B0604030504040204" pitchFamily="34" charset="0"/>
              </a:rPr>
              <a:t>)</a:t>
            </a:r>
            <a:endParaRPr lang="he-IL" sz="2800" dirty="0">
              <a:solidFill>
                <a:schemeClr val="bg1"/>
              </a:solidFill>
              <a:latin typeface="Avenir Book" panose="02000503020000020003" pitchFamily="2"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US" sz="2400" dirty="0">
              <a:solidFill>
                <a:schemeClr val="bg1"/>
              </a:solidFill>
              <a:latin typeface="Avenir Book" panose="02000503020000020003" pitchFamily="2" charset="0"/>
              <a:ea typeface="Tahoma" panose="020B0604030504040204" pitchFamily="34" charset="0"/>
              <a:cs typeface="Tahoma" panose="020B0604030504040204" pitchFamily="34" charset="0"/>
            </a:endParaRPr>
          </a:p>
          <a:p>
            <a:r>
              <a:rPr lang="en-US" sz="2400" dirty="0">
                <a:solidFill>
                  <a:schemeClr val="bg1"/>
                </a:solidFill>
                <a:latin typeface="Avenir Book" panose="02000503020000020003" pitchFamily="2" charset="0"/>
              </a:rPr>
              <a:t>Inscription of Late first century Roman Coins: </a:t>
            </a:r>
            <a:r>
              <a:rPr lang="el-GR" sz="2400" dirty="0">
                <a:solidFill>
                  <a:schemeClr val="bg1"/>
                </a:solidFill>
                <a:latin typeface="Avenir Book" panose="02000503020000020003" pitchFamily="2" charset="0"/>
              </a:rPr>
              <a:t>Α ΚΑΙ ΔΟΜΕΤ ΣΕΒ ΓΕ</a:t>
            </a:r>
            <a:endParaRPr lang="en-US" sz="2400" dirty="0">
              <a:solidFill>
                <a:schemeClr val="bg1"/>
              </a:solidFill>
              <a:latin typeface="Avenir Book" panose="02000503020000020003" pitchFamily="2" charset="0"/>
            </a:endParaRPr>
          </a:p>
          <a:p>
            <a:r>
              <a:rPr lang="en-US" sz="2400" dirty="0">
                <a:solidFill>
                  <a:schemeClr val="bg1"/>
                </a:solidFill>
                <a:latin typeface="Avenir Book" panose="02000503020000020003" pitchFamily="2" charset="0"/>
                <a:ea typeface="Tahoma" panose="020B0604030504040204" pitchFamily="34" charset="0"/>
                <a:cs typeface="Tahoma" panose="020B0604030504040204" pitchFamily="34" charset="0"/>
              </a:rPr>
              <a:t>	Emperor Caesar Domitian The “Honored One” [year]</a:t>
            </a:r>
            <a:endParaRPr lang="he-IL" sz="2400" dirty="0">
              <a:solidFill>
                <a:schemeClr val="bg1"/>
              </a:solidFill>
              <a:latin typeface="Avenir Book" panose="02000503020000020003" pitchFamily="2"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9C9F5C7F-CAED-E7F2-5912-8264FFC0E8A0}"/>
              </a:ext>
            </a:extLst>
          </p:cNvPr>
          <p:cNvSpPr txBox="1"/>
          <p:nvPr/>
        </p:nvSpPr>
        <p:spPr>
          <a:xfrm>
            <a:off x="2352092" y="425583"/>
            <a:ext cx="9412445" cy="707886"/>
          </a:xfrm>
          <a:prstGeom prst="rect">
            <a:avLst/>
          </a:prstGeom>
          <a:noFill/>
        </p:spPr>
        <p:txBody>
          <a:bodyPr wrap="square" rtlCol="0">
            <a:spAutoFit/>
          </a:bodyPr>
          <a:lstStyle/>
          <a:p>
            <a:pPr algn="ctr"/>
            <a:r>
              <a:rPr lang="en-US" sz="4000" b="1" dirty="0">
                <a:solidFill>
                  <a:schemeClr val="bg1"/>
                </a:solidFill>
                <a:latin typeface="Avenir Medium" panose="02000503020000020003" pitchFamily="2" charset="0"/>
                <a:ea typeface="Tahoma" panose="020B0604030504040204" pitchFamily="34" charset="0"/>
                <a:cs typeface="Tahoma" panose="020B0604030504040204" pitchFamily="34" charset="0"/>
              </a:rPr>
              <a:t>Other Possible Names for the Beast</a:t>
            </a:r>
          </a:p>
        </p:txBody>
      </p:sp>
    </p:spTree>
    <p:extLst>
      <p:ext uri="{BB962C8B-B14F-4D97-AF65-F5344CB8AC3E}">
        <p14:creationId xmlns:p14="http://schemas.microsoft.com/office/powerpoint/2010/main" val="203772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fade">
                                      <p:cBhvr>
                                        <p:cTn id="18" dur="500"/>
                                        <p:tgtEl>
                                          <p:spTgt spid="2">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Effect transition="in" filter="fade">
                                      <p:cBhvr>
                                        <p:cTn id="23" dur="500"/>
                                        <p:tgtEl>
                                          <p:spTgt spid="2">
                                            <p:txEl>
                                              <p:pRg st="6" end="6"/>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xEl>
                                              <p:pRg st="7" end="7"/>
                                            </p:txEl>
                                          </p:spTgt>
                                        </p:tgtEl>
                                        <p:attrNameLst>
                                          <p:attrName>style.visibility</p:attrName>
                                        </p:attrNameLst>
                                      </p:cBhvr>
                                      <p:to>
                                        <p:strVal val="visible"/>
                                      </p:to>
                                    </p:set>
                                    <p:animEffect transition="in" filter="fade">
                                      <p:cBhvr>
                                        <p:cTn id="26" dur="500"/>
                                        <p:tgtEl>
                                          <p:spTgt spid="2">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animEffect transition="in" filter="fade">
                                      <p:cBhvr>
                                        <p:cTn id="31" dur="500"/>
                                        <p:tgtEl>
                                          <p:spTgt spid="2">
                                            <p:txEl>
                                              <p:pRg st="9" end="9"/>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
                                            <p:txEl>
                                              <p:pRg st="10" end="10"/>
                                            </p:txEl>
                                          </p:spTgt>
                                        </p:tgtEl>
                                        <p:attrNameLst>
                                          <p:attrName>style.visibility</p:attrName>
                                        </p:attrNameLst>
                                      </p:cBhvr>
                                      <p:to>
                                        <p:strVal val="visible"/>
                                      </p:to>
                                    </p:set>
                                    <p:animEffect transition="in" filter="fade">
                                      <p:cBhvr>
                                        <p:cTn id="34"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982B9-58AF-5289-86E8-E00E578F835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C198016-1E83-9797-2618-56003E5D2E56}"/>
              </a:ext>
            </a:extLst>
          </p:cNvPr>
          <p:cNvSpPr txBox="1"/>
          <p:nvPr/>
        </p:nvSpPr>
        <p:spPr>
          <a:xfrm>
            <a:off x="850395" y="1366002"/>
            <a:ext cx="10491210" cy="3231654"/>
          </a:xfrm>
          <a:prstGeom prst="rect">
            <a:avLst/>
          </a:prstGeom>
          <a:noFill/>
        </p:spPr>
        <p:txBody>
          <a:bodyPr wrap="square" rtlCol="0">
            <a:spAutoFit/>
          </a:bodyPr>
          <a:lstStyle/>
          <a:p>
            <a:pPr marL="285750" indent="-285750">
              <a:buFont typeface="Arial" panose="020B0604020202020204" pitchFamily="34" charset="0"/>
              <a:buChar char="•"/>
            </a:pPr>
            <a:r>
              <a:rPr lang="en-US" sz="3600" dirty="0">
                <a:solidFill>
                  <a:schemeClr val="bg1"/>
                </a:solidFill>
                <a:latin typeface="Avenir Medium" panose="02000503020000020003" pitchFamily="2" charset="0"/>
                <a:ea typeface="Tahoma" panose="020B0604030504040204" pitchFamily="34" charset="0"/>
                <a:cs typeface="Tahoma" panose="020B0604030504040204" pitchFamily="34" charset="0"/>
              </a:rPr>
              <a:t>External Historical Evidence</a:t>
            </a:r>
          </a:p>
          <a:p>
            <a:pPr marL="285750" indent="-285750">
              <a:buFont typeface="Arial" panose="020B0604020202020204" pitchFamily="34" charset="0"/>
              <a:buChar char="•"/>
            </a:pPr>
            <a:r>
              <a:rPr lang="en-US" sz="3600" dirty="0">
                <a:solidFill>
                  <a:schemeClr val="bg1"/>
                </a:solidFill>
                <a:latin typeface="Avenir Medium" panose="02000503020000020003" pitchFamily="2" charset="0"/>
                <a:ea typeface="Tahoma" panose="020B0604030504040204" pitchFamily="34" charset="0"/>
                <a:cs typeface="Tahoma" panose="020B0604030504040204" pitchFamily="34" charset="0"/>
              </a:rPr>
              <a:t>The Jerusalem argument</a:t>
            </a:r>
          </a:p>
          <a:p>
            <a:pPr marL="285750" indent="-285750">
              <a:buFont typeface="Arial" panose="020B0604020202020204" pitchFamily="34" charset="0"/>
              <a:buChar char="•"/>
            </a:pPr>
            <a:r>
              <a:rPr lang="en-US" sz="3600" dirty="0">
                <a:solidFill>
                  <a:schemeClr val="bg1"/>
                </a:solidFill>
                <a:latin typeface="Avenir Medium" panose="02000503020000020003" pitchFamily="2" charset="0"/>
                <a:ea typeface="Tahoma" panose="020B0604030504040204" pitchFamily="34" charset="0"/>
                <a:cs typeface="Tahoma" panose="020B0604030504040204" pitchFamily="34" charset="0"/>
              </a:rPr>
              <a:t>Nero is explicitly mentioned twice.</a:t>
            </a:r>
          </a:p>
          <a:p>
            <a:pPr marL="742950" lvl="1" indent="-285750">
              <a:buFont typeface="Arial" panose="020B0604020202020204" pitchFamily="34" charset="0"/>
              <a:buChar char="•"/>
            </a:pP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666 – The Mark of the Beast (Rev 13)</a:t>
            </a:r>
          </a:p>
          <a:p>
            <a:pPr marL="1200150" lvl="2" indent="-285750">
              <a:buFont typeface="Arial" panose="020B0604020202020204" pitchFamily="34" charset="0"/>
              <a:buChar char="•"/>
            </a:pPr>
            <a:r>
              <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rPr>
              <a:t>Gematria</a:t>
            </a:r>
            <a:endParaRPr lang="en-US" sz="36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pPr marL="742950" lvl="1" indent="-285750">
              <a:buFont typeface="Arial" panose="020B0604020202020204" pitchFamily="34" charset="0"/>
              <a:buChar char="•"/>
            </a:pP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The Five Fallen Kings” Prophecy (Rev 17)</a:t>
            </a:r>
          </a:p>
        </p:txBody>
      </p:sp>
      <p:sp>
        <p:nvSpPr>
          <p:cNvPr id="3" name="TextBox 2">
            <a:extLst>
              <a:ext uri="{FF2B5EF4-FFF2-40B4-BE49-F238E27FC236}">
                <a16:creationId xmlns:a16="http://schemas.microsoft.com/office/drawing/2014/main" id="{DD2D7356-5D71-A529-D309-248244BDA176}"/>
              </a:ext>
            </a:extLst>
          </p:cNvPr>
          <p:cNvSpPr txBox="1"/>
          <p:nvPr/>
        </p:nvSpPr>
        <p:spPr>
          <a:xfrm>
            <a:off x="2352092" y="425583"/>
            <a:ext cx="10491210" cy="707886"/>
          </a:xfrm>
          <a:prstGeom prst="rect">
            <a:avLst/>
          </a:prstGeom>
          <a:noFill/>
        </p:spPr>
        <p:txBody>
          <a:bodyPr wrap="square" rtlCol="0">
            <a:spAutoFit/>
          </a:bodyPr>
          <a:lstStyle/>
          <a:p>
            <a:pPr algn="ctr"/>
            <a:r>
              <a:rPr lang="en-US" sz="4000" b="1" dirty="0">
                <a:solidFill>
                  <a:schemeClr val="bg1"/>
                </a:solidFill>
                <a:latin typeface="Avenir Medium" panose="02000503020000020003" pitchFamily="2" charset="0"/>
                <a:ea typeface="Tahoma" panose="020B0604030504040204" pitchFamily="34" charset="0"/>
                <a:cs typeface="Tahoma" panose="020B0604030504040204" pitchFamily="34" charset="0"/>
              </a:rPr>
              <a:t>Early Date Evidences</a:t>
            </a:r>
          </a:p>
        </p:txBody>
      </p:sp>
    </p:spTree>
    <p:extLst>
      <p:ext uri="{BB962C8B-B14F-4D97-AF65-F5344CB8AC3E}">
        <p14:creationId xmlns:p14="http://schemas.microsoft.com/office/powerpoint/2010/main" val="1466562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dissolve">
                                      <p:cBhvr>
                                        <p:cTn id="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A406D3-6667-7131-E62F-4A2238F2A551}"/>
              </a:ext>
            </a:extLst>
          </p:cNvPr>
          <p:cNvSpPr txBox="1"/>
          <p:nvPr/>
        </p:nvSpPr>
        <p:spPr>
          <a:xfrm>
            <a:off x="732467" y="1310667"/>
            <a:ext cx="5065018" cy="5170646"/>
          </a:xfrm>
          <a:prstGeom prst="rect">
            <a:avLst/>
          </a:prstGeom>
          <a:noFill/>
        </p:spPr>
        <p:txBody>
          <a:bodyPr wrap="square" rtlCol="0">
            <a:spAutoFit/>
          </a:bodyPr>
          <a:lstStyle/>
          <a:p>
            <a:r>
              <a:rPr lang="en-US" sz="2200" dirty="0">
                <a:solidFill>
                  <a:schemeClr val="bg1"/>
                </a:solidFill>
                <a:latin typeface="Avenir Medium" panose="02000503020000020003" pitchFamily="2" charset="0"/>
                <a:ea typeface="Tahoma" panose="020B0604030504040204" pitchFamily="34" charset="0"/>
                <a:cs typeface="Tahoma" panose="020B0604030504040204" pitchFamily="34" charset="0"/>
              </a:rPr>
              <a:t>This calls for a mind with wisdom: the seven heads are seven mountains on which the woman is seated;</a:t>
            </a:r>
          </a:p>
          <a:p>
            <a:endParaRPr lang="en-US" sz="22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r>
              <a:rPr lang="en-US" sz="2200" dirty="0">
                <a:solidFill>
                  <a:schemeClr val="bg1"/>
                </a:solidFill>
                <a:latin typeface="Avenir Medium" panose="02000503020000020003" pitchFamily="2" charset="0"/>
                <a:ea typeface="Tahoma" panose="020B0604030504040204" pitchFamily="34" charset="0"/>
                <a:cs typeface="Tahoma" panose="020B0604030504040204" pitchFamily="34" charset="0"/>
              </a:rPr>
              <a:t>they are also seven kings, five of whom have fallen, one is, the other has not yet come, and when he does come he must remain only a little while.</a:t>
            </a:r>
          </a:p>
          <a:p>
            <a:endParaRPr lang="en-US" sz="22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r>
              <a:rPr lang="en-US" sz="2200" dirty="0">
                <a:solidFill>
                  <a:schemeClr val="bg1"/>
                </a:solidFill>
                <a:latin typeface="Avenir Medium" panose="02000503020000020003" pitchFamily="2" charset="0"/>
                <a:ea typeface="Tahoma" panose="020B0604030504040204" pitchFamily="34" charset="0"/>
                <a:cs typeface="Tahoma" panose="020B0604030504040204" pitchFamily="34" charset="0"/>
              </a:rPr>
              <a:t>As for the beast that was and is not, it is an eighth but it belongs to the seven, and it goes to destruction</a:t>
            </a:r>
          </a:p>
          <a:p>
            <a:endParaRPr lang="en-US" sz="22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r>
              <a:rPr lang="en-US" sz="2200" dirty="0">
                <a:solidFill>
                  <a:schemeClr val="bg1"/>
                </a:solidFill>
                <a:latin typeface="Avenir Medium" panose="02000503020000020003" pitchFamily="2" charset="0"/>
                <a:ea typeface="Tahoma" panose="020B0604030504040204" pitchFamily="34" charset="0"/>
                <a:cs typeface="Tahoma" panose="020B0604030504040204" pitchFamily="34" charset="0"/>
              </a:rPr>
              <a:t>Revelation 17:9-11</a:t>
            </a:r>
          </a:p>
        </p:txBody>
      </p:sp>
      <p:sp>
        <p:nvSpPr>
          <p:cNvPr id="2" name="TextBox 1">
            <a:extLst>
              <a:ext uri="{FF2B5EF4-FFF2-40B4-BE49-F238E27FC236}">
                <a16:creationId xmlns:a16="http://schemas.microsoft.com/office/drawing/2014/main" id="{864D95B8-992F-D99B-48E8-357999177E7F}"/>
              </a:ext>
            </a:extLst>
          </p:cNvPr>
          <p:cNvSpPr txBox="1"/>
          <p:nvPr/>
        </p:nvSpPr>
        <p:spPr>
          <a:xfrm>
            <a:off x="7249212" y="1310667"/>
            <a:ext cx="3996965" cy="4524315"/>
          </a:xfrm>
          <a:prstGeom prst="rect">
            <a:avLst/>
          </a:prstGeom>
          <a:noFill/>
        </p:spPr>
        <p:txBody>
          <a:bodyPr wrap="square" rtlCol="0">
            <a:spAutoFit/>
          </a:bodyPr>
          <a:lstStyle>
            <a:defPPr>
              <a:defRPr lang="en-US"/>
            </a:defPPr>
            <a:lvl1pPr>
              <a:defRPr sz="2200">
                <a:solidFill>
                  <a:schemeClr val="bg1"/>
                </a:solidFill>
                <a:latin typeface="Avenir Medium" panose="02000503020000020003" pitchFamily="2" charset="0"/>
                <a:ea typeface="Tahoma" panose="020B0604030504040204" pitchFamily="34" charset="0"/>
                <a:cs typeface="Tahoma" panose="020B0604030504040204" pitchFamily="34" charset="0"/>
              </a:defRPr>
            </a:lvl1pPr>
          </a:lstStyle>
          <a:p>
            <a:r>
              <a:rPr lang="en-US" sz="3200" b="1" u="sng" dirty="0"/>
              <a:t>Roman Emperors</a:t>
            </a:r>
          </a:p>
          <a:p>
            <a:endParaRPr lang="en-US" sz="3200" b="1" u="sng" dirty="0"/>
          </a:p>
          <a:p>
            <a:r>
              <a:rPr lang="en-US" sz="3200" dirty="0"/>
              <a:t>1.Julius Caesar </a:t>
            </a:r>
          </a:p>
          <a:p>
            <a:r>
              <a:rPr lang="en-US" sz="3200" dirty="0"/>
              <a:t>2.Augustus</a:t>
            </a:r>
          </a:p>
          <a:p>
            <a:r>
              <a:rPr lang="en-US" sz="3200" dirty="0"/>
              <a:t>3.Tiberius</a:t>
            </a:r>
          </a:p>
          <a:p>
            <a:r>
              <a:rPr lang="en-US" sz="3200" dirty="0"/>
              <a:t>4.Caligula</a:t>
            </a:r>
          </a:p>
          <a:p>
            <a:r>
              <a:rPr lang="en-US" sz="3200" dirty="0"/>
              <a:t>5.Claudius</a:t>
            </a:r>
          </a:p>
          <a:p>
            <a:r>
              <a:rPr lang="en-US" sz="3200" dirty="0"/>
              <a:t>6.NERO</a:t>
            </a:r>
          </a:p>
          <a:p>
            <a:endParaRPr lang="en-US" sz="3200" dirty="0"/>
          </a:p>
        </p:txBody>
      </p:sp>
    </p:spTree>
    <p:extLst>
      <p:ext uri="{BB962C8B-B14F-4D97-AF65-F5344CB8AC3E}">
        <p14:creationId xmlns:p14="http://schemas.microsoft.com/office/powerpoint/2010/main" val="223333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A39BA-396D-0543-ABF8-5634646AFA7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E26980C-BF18-FDF1-65F5-79EF2E29FBAF}"/>
              </a:ext>
            </a:extLst>
          </p:cNvPr>
          <p:cNvSpPr txBox="1"/>
          <p:nvPr/>
        </p:nvSpPr>
        <p:spPr>
          <a:xfrm>
            <a:off x="732467" y="1310667"/>
            <a:ext cx="5065018" cy="5170646"/>
          </a:xfrm>
          <a:prstGeom prst="rect">
            <a:avLst/>
          </a:prstGeom>
          <a:noFill/>
        </p:spPr>
        <p:txBody>
          <a:bodyPr wrap="square" rtlCol="0">
            <a:spAutoFit/>
          </a:bodyPr>
          <a:lstStyle/>
          <a:p>
            <a:r>
              <a:rPr lang="en-US" sz="2200" dirty="0">
                <a:solidFill>
                  <a:schemeClr val="bg1"/>
                </a:solidFill>
                <a:latin typeface="Avenir Medium" panose="02000503020000020003" pitchFamily="2" charset="0"/>
                <a:ea typeface="Tahoma" panose="020B0604030504040204" pitchFamily="34" charset="0"/>
                <a:cs typeface="Tahoma" panose="020B0604030504040204" pitchFamily="34" charset="0"/>
              </a:rPr>
              <a:t>This calls for a mind with wisdom: the seven heads are seven mountains on which the woman is seated;</a:t>
            </a:r>
          </a:p>
          <a:p>
            <a:endParaRPr lang="en-US" sz="22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r>
              <a:rPr lang="en-US" sz="2200" dirty="0">
                <a:solidFill>
                  <a:schemeClr val="bg1"/>
                </a:solidFill>
                <a:latin typeface="Avenir Medium" panose="02000503020000020003" pitchFamily="2" charset="0"/>
                <a:ea typeface="Tahoma" panose="020B0604030504040204" pitchFamily="34" charset="0"/>
                <a:cs typeface="Tahoma" panose="020B0604030504040204" pitchFamily="34" charset="0"/>
              </a:rPr>
              <a:t>they are also seven kings, five of whom have fallen, one is, the other has not yet come, and when he does come he must remain only a little while.</a:t>
            </a:r>
          </a:p>
          <a:p>
            <a:endParaRPr lang="en-US" sz="22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r>
              <a:rPr lang="en-US" sz="2200" dirty="0">
                <a:solidFill>
                  <a:schemeClr val="bg1"/>
                </a:solidFill>
                <a:latin typeface="Avenir Medium" panose="02000503020000020003" pitchFamily="2" charset="0"/>
                <a:ea typeface="Tahoma" panose="020B0604030504040204" pitchFamily="34" charset="0"/>
                <a:cs typeface="Tahoma" panose="020B0604030504040204" pitchFamily="34" charset="0"/>
              </a:rPr>
              <a:t>As for the beast that was and is not, it is an eighth but it belongs to the seven, and it goes to destruction</a:t>
            </a:r>
          </a:p>
          <a:p>
            <a:endParaRPr lang="en-US" sz="22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r>
              <a:rPr lang="en-US" sz="2200" dirty="0">
                <a:solidFill>
                  <a:schemeClr val="bg1"/>
                </a:solidFill>
                <a:latin typeface="Avenir Medium" panose="02000503020000020003" pitchFamily="2" charset="0"/>
                <a:ea typeface="Tahoma" panose="020B0604030504040204" pitchFamily="34" charset="0"/>
                <a:cs typeface="Tahoma" panose="020B0604030504040204" pitchFamily="34" charset="0"/>
              </a:rPr>
              <a:t>Revelation 17:9-11</a:t>
            </a:r>
          </a:p>
        </p:txBody>
      </p:sp>
      <p:sp>
        <p:nvSpPr>
          <p:cNvPr id="2" name="TextBox 1">
            <a:extLst>
              <a:ext uri="{FF2B5EF4-FFF2-40B4-BE49-F238E27FC236}">
                <a16:creationId xmlns:a16="http://schemas.microsoft.com/office/drawing/2014/main" id="{DD81F929-0A86-0C0A-4EC1-84BBF05F6E16}"/>
              </a:ext>
            </a:extLst>
          </p:cNvPr>
          <p:cNvSpPr txBox="1"/>
          <p:nvPr/>
        </p:nvSpPr>
        <p:spPr>
          <a:xfrm>
            <a:off x="7249212" y="1310667"/>
            <a:ext cx="3996965" cy="4524315"/>
          </a:xfrm>
          <a:prstGeom prst="rect">
            <a:avLst/>
          </a:prstGeom>
          <a:noFill/>
        </p:spPr>
        <p:txBody>
          <a:bodyPr wrap="square" rtlCol="0">
            <a:spAutoFit/>
          </a:bodyPr>
          <a:lstStyle>
            <a:defPPr>
              <a:defRPr lang="en-US"/>
            </a:defPPr>
            <a:lvl1pPr>
              <a:defRPr sz="2200">
                <a:solidFill>
                  <a:schemeClr val="bg1"/>
                </a:solidFill>
                <a:latin typeface="Avenir Medium" panose="02000503020000020003" pitchFamily="2" charset="0"/>
                <a:ea typeface="Tahoma" panose="020B0604030504040204" pitchFamily="34" charset="0"/>
                <a:cs typeface="Tahoma" panose="020B0604030504040204" pitchFamily="34" charset="0"/>
              </a:defRPr>
            </a:lvl1pPr>
          </a:lstStyle>
          <a:p>
            <a:r>
              <a:rPr lang="en-US" sz="3200" b="1" u="sng" dirty="0"/>
              <a:t>Roman Emperors</a:t>
            </a:r>
          </a:p>
          <a:p>
            <a:endParaRPr lang="en-US" sz="3200" b="1" u="sng" dirty="0"/>
          </a:p>
          <a:p>
            <a:r>
              <a:rPr lang="en-US" sz="3200" dirty="0">
                <a:solidFill>
                  <a:srgbClr val="FF0000"/>
                </a:solidFill>
              </a:rPr>
              <a:t>   Julius Caesar </a:t>
            </a:r>
          </a:p>
          <a:p>
            <a:r>
              <a:rPr lang="en-US" sz="3200" dirty="0"/>
              <a:t>2.Augustus</a:t>
            </a:r>
          </a:p>
          <a:p>
            <a:r>
              <a:rPr lang="en-US" sz="3200" dirty="0"/>
              <a:t>3.Tiberius</a:t>
            </a:r>
          </a:p>
          <a:p>
            <a:r>
              <a:rPr lang="en-US" sz="3200" dirty="0"/>
              <a:t>4.Caligula</a:t>
            </a:r>
          </a:p>
          <a:p>
            <a:r>
              <a:rPr lang="en-US" sz="3200" dirty="0"/>
              <a:t>5.Claudius</a:t>
            </a:r>
          </a:p>
          <a:p>
            <a:r>
              <a:rPr lang="en-US" sz="3200" dirty="0"/>
              <a:t>6.NERO</a:t>
            </a:r>
          </a:p>
          <a:p>
            <a:endParaRPr lang="en-US" sz="3200" dirty="0"/>
          </a:p>
        </p:txBody>
      </p:sp>
    </p:spTree>
    <p:extLst>
      <p:ext uri="{BB962C8B-B14F-4D97-AF65-F5344CB8AC3E}">
        <p14:creationId xmlns:p14="http://schemas.microsoft.com/office/powerpoint/2010/main" val="277476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42E953-F3C8-2EA0-8CA8-5C9BC4D0644F}"/>
              </a:ext>
            </a:extLst>
          </p:cNvPr>
          <p:cNvPicPr>
            <a:picLocks noChangeAspect="1"/>
          </p:cNvPicPr>
          <p:nvPr/>
        </p:nvPicPr>
        <p:blipFill>
          <a:blip r:embed="rId3"/>
          <a:stretch>
            <a:fillRect/>
          </a:stretch>
        </p:blipFill>
        <p:spPr>
          <a:xfrm>
            <a:off x="0" y="0"/>
            <a:ext cx="12191998" cy="6857999"/>
          </a:xfrm>
          <a:prstGeom prst="rect">
            <a:avLst/>
          </a:prstGeom>
        </p:spPr>
      </p:pic>
      <p:pic>
        <p:nvPicPr>
          <p:cNvPr id="3" name="Picture 2">
            <a:extLst>
              <a:ext uri="{FF2B5EF4-FFF2-40B4-BE49-F238E27FC236}">
                <a16:creationId xmlns:a16="http://schemas.microsoft.com/office/drawing/2014/main" id="{645BE9EB-EC8B-DAED-A081-D39D85415B81}"/>
              </a:ext>
            </a:extLst>
          </p:cNvPr>
          <p:cNvPicPr>
            <a:picLocks noChangeAspect="1"/>
          </p:cNvPicPr>
          <p:nvPr/>
        </p:nvPicPr>
        <p:blipFill>
          <a:blip r:embed="rId4"/>
          <a:stretch>
            <a:fillRect/>
          </a:stretch>
        </p:blipFill>
        <p:spPr>
          <a:xfrm>
            <a:off x="-2" y="146305"/>
            <a:ext cx="12191999" cy="6857999"/>
          </a:xfrm>
          <a:prstGeom prst="rect">
            <a:avLst/>
          </a:prstGeom>
        </p:spPr>
      </p:pic>
      <p:pic>
        <p:nvPicPr>
          <p:cNvPr id="5" name="Picture 4">
            <a:extLst>
              <a:ext uri="{FF2B5EF4-FFF2-40B4-BE49-F238E27FC236}">
                <a16:creationId xmlns:a16="http://schemas.microsoft.com/office/drawing/2014/main" id="{3E298C96-25C0-FEC6-8E08-0BB60C088B8E}"/>
              </a:ext>
            </a:extLst>
          </p:cNvPr>
          <p:cNvPicPr>
            <a:picLocks noChangeAspect="1"/>
          </p:cNvPicPr>
          <p:nvPr/>
        </p:nvPicPr>
        <p:blipFill>
          <a:blip r:embed="rId5"/>
          <a:stretch>
            <a:fillRect/>
          </a:stretch>
        </p:blipFill>
        <p:spPr>
          <a:xfrm>
            <a:off x="-3" y="0"/>
            <a:ext cx="12192000" cy="6858000"/>
          </a:xfrm>
          <a:prstGeom prst="rect">
            <a:avLst/>
          </a:prstGeom>
        </p:spPr>
      </p:pic>
    </p:spTree>
    <p:extLst>
      <p:ext uri="{BB962C8B-B14F-4D97-AF65-F5344CB8AC3E}">
        <p14:creationId xmlns:p14="http://schemas.microsoft.com/office/powerpoint/2010/main" val="599806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D9C7B-EFB2-2F79-BC9B-8274F48C142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363214F-208A-3808-66EC-228D480A56E0}"/>
              </a:ext>
            </a:extLst>
          </p:cNvPr>
          <p:cNvSpPr txBox="1"/>
          <p:nvPr/>
        </p:nvSpPr>
        <p:spPr>
          <a:xfrm>
            <a:off x="732467" y="1310667"/>
            <a:ext cx="5065018" cy="5170646"/>
          </a:xfrm>
          <a:prstGeom prst="rect">
            <a:avLst/>
          </a:prstGeom>
          <a:noFill/>
        </p:spPr>
        <p:txBody>
          <a:bodyPr wrap="square" rtlCol="0">
            <a:spAutoFit/>
          </a:bodyPr>
          <a:lstStyle/>
          <a:p>
            <a:r>
              <a:rPr lang="en-US" sz="2200" dirty="0">
                <a:solidFill>
                  <a:schemeClr val="bg1"/>
                </a:solidFill>
                <a:latin typeface="Avenir Medium" panose="02000503020000020003" pitchFamily="2" charset="0"/>
                <a:ea typeface="Tahoma" panose="020B0604030504040204" pitchFamily="34" charset="0"/>
                <a:cs typeface="Tahoma" panose="020B0604030504040204" pitchFamily="34" charset="0"/>
              </a:rPr>
              <a:t>This calls for a mind with wisdom: the seven heads are seven mountains on which the woman is seated;</a:t>
            </a:r>
          </a:p>
          <a:p>
            <a:endParaRPr lang="en-US" sz="22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r>
              <a:rPr lang="en-US" sz="2200" dirty="0">
                <a:solidFill>
                  <a:schemeClr val="bg1"/>
                </a:solidFill>
                <a:latin typeface="Avenir Medium" panose="02000503020000020003" pitchFamily="2" charset="0"/>
                <a:ea typeface="Tahoma" panose="020B0604030504040204" pitchFamily="34" charset="0"/>
                <a:cs typeface="Tahoma" panose="020B0604030504040204" pitchFamily="34" charset="0"/>
              </a:rPr>
              <a:t>they are also seven kings, five of whom have fallen, one is, the other has not yet come, and when he does come he must remain only a little while.</a:t>
            </a:r>
          </a:p>
          <a:p>
            <a:endParaRPr lang="en-US" sz="22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r>
              <a:rPr lang="en-US" sz="2200" dirty="0">
                <a:solidFill>
                  <a:schemeClr val="bg1"/>
                </a:solidFill>
                <a:latin typeface="Avenir Medium" panose="02000503020000020003" pitchFamily="2" charset="0"/>
                <a:ea typeface="Tahoma" panose="020B0604030504040204" pitchFamily="34" charset="0"/>
                <a:cs typeface="Tahoma" panose="020B0604030504040204" pitchFamily="34" charset="0"/>
              </a:rPr>
              <a:t>As for the beast that was and is not, it is an eighth but it belongs to the seven, and it goes to destruction</a:t>
            </a:r>
          </a:p>
          <a:p>
            <a:endParaRPr lang="en-US" sz="22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r>
              <a:rPr lang="en-US" sz="2200" dirty="0">
                <a:solidFill>
                  <a:schemeClr val="bg1"/>
                </a:solidFill>
                <a:latin typeface="Avenir Medium" panose="02000503020000020003" pitchFamily="2" charset="0"/>
                <a:ea typeface="Tahoma" panose="020B0604030504040204" pitchFamily="34" charset="0"/>
                <a:cs typeface="Tahoma" panose="020B0604030504040204" pitchFamily="34" charset="0"/>
              </a:rPr>
              <a:t>Revelation 17:9-11</a:t>
            </a:r>
          </a:p>
        </p:txBody>
      </p:sp>
      <p:sp>
        <p:nvSpPr>
          <p:cNvPr id="2" name="TextBox 1">
            <a:extLst>
              <a:ext uri="{FF2B5EF4-FFF2-40B4-BE49-F238E27FC236}">
                <a16:creationId xmlns:a16="http://schemas.microsoft.com/office/drawing/2014/main" id="{984B4A17-769A-BB10-D4B2-CF4B71EDDCD4}"/>
              </a:ext>
            </a:extLst>
          </p:cNvPr>
          <p:cNvSpPr txBox="1"/>
          <p:nvPr/>
        </p:nvSpPr>
        <p:spPr>
          <a:xfrm>
            <a:off x="7249212" y="1310667"/>
            <a:ext cx="3996965" cy="5016758"/>
          </a:xfrm>
          <a:prstGeom prst="rect">
            <a:avLst/>
          </a:prstGeom>
          <a:noFill/>
        </p:spPr>
        <p:txBody>
          <a:bodyPr wrap="square" rtlCol="0">
            <a:spAutoFit/>
          </a:bodyPr>
          <a:lstStyle>
            <a:defPPr>
              <a:defRPr lang="en-US"/>
            </a:defPPr>
            <a:lvl1pPr>
              <a:defRPr sz="2200">
                <a:solidFill>
                  <a:schemeClr val="bg1"/>
                </a:solidFill>
                <a:latin typeface="Avenir Medium" panose="02000503020000020003" pitchFamily="2" charset="0"/>
                <a:ea typeface="Tahoma" panose="020B0604030504040204" pitchFamily="34" charset="0"/>
                <a:cs typeface="Tahoma" panose="020B0604030504040204" pitchFamily="34" charset="0"/>
              </a:defRPr>
            </a:lvl1pPr>
          </a:lstStyle>
          <a:p>
            <a:r>
              <a:rPr lang="en-US" sz="3200" b="1" u="sng" dirty="0"/>
              <a:t>Roman Emperors</a:t>
            </a:r>
          </a:p>
          <a:p>
            <a:endParaRPr lang="en-US" sz="3200" b="1" u="sng" dirty="0"/>
          </a:p>
          <a:p>
            <a:r>
              <a:rPr lang="en-US" sz="3200" dirty="0">
                <a:solidFill>
                  <a:srgbClr val="FF0000"/>
                </a:solidFill>
              </a:rPr>
              <a:t>   Julius Caesar </a:t>
            </a:r>
          </a:p>
          <a:p>
            <a:r>
              <a:rPr lang="en-US" sz="3200" dirty="0"/>
              <a:t>1.Augustus</a:t>
            </a:r>
          </a:p>
          <a:p>
            <a:r>
              <a:rPr lang="en-US" sz="3200" dirty="0"/>
              <a:t>2.Tiberius</a:t>
            </a:r>
          </a:p>
          <a:p>
            <a:r>
              <a:rPr lang="en-US" sz="3200" dirty="0"/>
              <a:t>3.Caligula</a:t>
            </a:r>
          </a:p>
          <a:p>
            <a:r>
              <a:rPr lang="en-US" sz="3200" dirty="0"/>
              <a:t>4.Claudius</a:t>
            </a:r>
          </a:p>
          <a:p>
            <a:r>
              <a:rPr lang="en-US" sz="3200" dirty="0"/>
              <a:t>5.NERO</a:t>
            </a:r>
          </a:p>
          <a:p>
            <a:r>
              <a:rPr lang="en-US" sz="3200" dirty="0"/>
              <a:t>6.Galba</a:t>
            </a:r>
          </a:p>
          <a:p>
            <a:endParaRPr lang="en-US" sz="3200" dirty="0"/>
          </a:p>
        </p:txBody>
      </p:sp>
    </p:spTree>
    <p:extLst>
      <p:ext uri="{BB962C8B-B14F-4D97-AF65-F5344CB8AC3E}">
        <p14:creationId xmlns:p14="http://schemas.microsoft.com/office/powerpoint/2010/main" val="2687011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9F21C-F59C-D67F-E35A-EEA82318E4E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55FA1D2-B841-FE79-F000-98EDE7D8D96A}"/>
              </a:ext>
            </a:extLst>
          </p:cNvPr>
          <p:cNvSpPr txBox="1"/>
          <p:nvPr/>
        </p:nvSpPr>
        <p:spPr>
          <a:xfrm>
            <a:off x="732467" y="1310667"/>
            <a:ext cx="5065018" cy="5170646"/>
          </a:xfrm>
          <a:prstGeom prst="rect">
            <a:avLst/>
          </a:prstGeom>
          <a:noFill/>
        </p:spPr>
        <p:txBody>
          <a:bodyPr wrap="square" rtlCol="0">
            <a:spAutoFit/>
          </a:bodyPr>
          <a:lstStyle/>
          <a:p>
            <a:r>
              <a:rPr lang="en-US" sz="2200" dirty="0">
                <a:solidFill>
                  <a:schemeClr val="bg1"/>
                </a:solidFill>
                <a:latin typeface="Avenir Medium" panose="02000503020000020003" pitchFamily="2" charset="0"/>
                <a:ea typeface="Tahoma" panose="020B0604030504040204" pitchFamily="34" charset="0"/>
                <a:cs typeface="Tahoma" panose="020B0604030504040204" pitchFamily="34" charset="0"/>
              </a:rPr>
              <a:t>This calls for a mind with wisdom: the seven heads are seven mountains on which the woman is seated;</a:t>
            </a:r>
          </a:p>
          <a:p>
            <a:endParaRPr lang="en-US" sz="22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r>
              <a:rPr lang="en-US" sz="2200" dirty="0">
                <a:solidFill>
                  <a:schemeClr val="bg1"/>
                </a:solidFill>
                <a:latin typeface="Avenir Medium" panose="02000503020000020003" pitchFamily="2" charset="0"/>
                <a:ea typeface="Tahoma" panose="020B0604030504040204" pitchFamily="34" charset="0"/>
                <a:cs typeface="Tahoma" panose="020B0604030504040204" pitchFamily="34" charset="0"/>
              </a:rPr>
              <a:t>they are also seven kings, five of whom have fallen, one is, the other has not yet come, and when he does come he must remain only a little while.</a:t>
            </a:r>
          </a:p>
          <a:p>
            <a:endParaRPr lang="en-US" sz="22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r>
              <a:rPr lang="en-US" sz="2200" dirty="0">
                <a:solidFill>
                  <a:schemeClr val="bg1"/>
                </a:solidFill>
                <a:latin typeface="Avenir Medium" panose="02000503020000020003" pitchFamily="2" charset="0"/>
                <a:ea typeface="Tahoma" panose="020B0604030504040204" pitchFamily="34" charset="0"/>
                <a:cs typeface="Tahoma" panose="020B0604030504040204" pitchFamily="34" charset="0"/>
              </a:rPr>
              <a:t>As for the beast that was and is not, it is an eighth but it belongs to the seven, and it goes to destruction</a:t>
            </a:r>
          </a:p>
          <a:p>
            <a:endParaRPr lang="en-US" sz="22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r>
              <a:rPr lang="en-US" sz="2200" dirty="0">
                <a:solidFill>
                  <a:schemeClr val="bg1"/>
                </a:solidFill>
                <a:latin typeface="Avenir Medium" panose="02000503020000020003" pitchFamily="2" charset="0"/>
                <a:ea typeface="Tahoma" panose="020B0604030504040204" pitchFamily="34" charset="0"/>
                <a:cs typeface="Tahoma" panose="020B0604030504040204" pitchFamily="34" charset="0"/>
              </a:rPr>
              <a:t>Revelation 17:9-11</a:t>
            </a:r>
          </a:p>
        </p:txBody>
      </p:sp>
      <p:sp>
        <p:nvSpPr>
          <p:cNvPr id="2" name="TextBox 1">
            <a:extLst>
              <a:ext uri="{FF2B5EF4-FFF2-40B4-BE49-F238E27FC236}">
                <a16:creationId xmlns:a16="http://schemas.microsoft.com/office/drawing/2014/main" id="{46360D1E-71AB-4C48-827F-69BDA37BAD3A}"/>
              </a:ext>
            </a:extLst>
          </p:cNvPr>
          <p:cNvSpPr txBox="1"/>
          <p:nvPr/>
        </p:nvSpPr>
        <p:spPr>
          <a:xfrm>
            <a:off x="7249212" y="1310667"/>
            <a:ext cx="3996965" cy="4524315"/>
          </a:xfrm>
          <a:prstGeom prst="rect">
            <a:avLst/>
          </a:prstGeom>
          <a:noFill/>
        </p:spPr>
        <p:txBody>
          <a:bodyPr wrap="square" rtlCol="0">
            <a:spAutoFit/>
          </a:bodyPr>
          <a:lstStyle>
            <a:defPPr>
              <a:defRPr lang="en-US"/>
            </a:defPPr>
            <a:lvl1pPr>
              <a:defRPr sz="2200">
                <a:solidFill>
                  <a:schemeClr val="bg1"/>
                </a:solidFill>
                <a:latin typeface="Avenir Medium" panose="02000503020000020003" pitchFamily="2" charset="0"/>
                <a:ea typeface="Tahoma" panose="020B0604030504040204" pitchFamily="34" charset="0"/>
                <a:cs typeface="Tahoma" panose="020B0604030504040204" pitchFamily="34" charset="0"/>
              </a:defRPr>
            </a:lvl1pPr>
          </a:lstStyle>
          <a:p>
            <a:r>
              <a:rPr lang="en-US" sz="3200" b="1" u="sng" dirty="0"/>
              <a:t>Roman Emperors</a:t>
            </a:r>
          </a:p>
          <a:p>
            <a:endParaRPr lang="en-US" sz="3200" b="1" u="sng" dirty="0"/>
          </a:p>
          <a:p>
            <a:r>
              <a:rPr lang="en-US" sz="3200" dirty="0"/>
              <a:t>1.Julius Caesar </a:t>
            </a:r>
          </a:p>
          <a:p>
            <a:r>
              <a:rPr lang="en-US" sz="3200" dirty="0"/>
              <a:t>2.Augustus</a:t>
            </a:r>
          </a:p>
          <a:p>
            <a:r>
              <a:rPr lang="en-US" sz="3200" dirty="0"/>
              <a:t>3.Tiberius</a:t>
            </a:r>
          </a:p>
          <a:p>
            <a:r>
              <a:rPr lang="en-US" sz="3200" dirty="0"/>
              <a:t>4.Caligula</a:t>
            </a:r>
          </a:p>
          <a:p>
            <a:r>
              <a:rPr lang="en-US" sz="3200" dirty="0"/>
              <a:t>5.Claudius</a:t>
            </a:r>
          </a:p>
          <a:p>
            <a:r>
              <a:rPr lang="en-US" sz="3200" dirty="0"/>
              <a:t>6.NERO</a:t>
            </a:r>
          </a:p>
          <a:p>
            <a:endParaRPr lang="en-US" sz="3200" dirty="0"/>
          </a:p>
        </p:txBody>
      </p:sp>
    </p:spTree>
    <p:extLst>
      <p:ext uri="{BB962C8B-B14F-4D97-AF65-F5344CB8AC3E}">
        <p14:creationId xmlns:p14="http://schemas.microsoft.com/office/powerpoint/2010/main" val="133777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EF343-A71B-DB2F-596E-F968DC99F95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51D120A-190B-00FD-2529-EA26DB4DEC15}"/>
              </a:ext>
            </a:extLst>
          </p:cNvPr>
          <p:cNvSpPr txBox="1"/>
          <p:nvPr/>
        </p:nvSpPr>
        <p:spPr>
          <a:xfrm>
            <a:off x="850395" y="1366002"/>
            <a:ext cx="10491210" cy="3231654"/>
          </a:xfrm>
          <a:prstGeom prst="rect">
            <a:avLst/>
          </a:prstGeom>
          <a:noFill/>
        </p:spPr>
        <p:txBody>
          <a:bodyPr wrap="square" rtlCol="0">
            <a:spAutoFit/>
          </a:bodyPr>
          <a:lstStyle/>
          <a:p>
            <a:pPr marL="285750" indent="-285750">
              <a:buFont typeface="Arial" panose="020B0604020202020204" pitchFamily="34" charset="0"/>
              <a:buChar char="•"/>
            </a:pPr>
            <a:r>
              <a:rPr lang="en-US" sz="3600" dirty="0">
                <a:solidFill>
                  <a:schemeClr val="bg1"/>
                </a:solidFill>
                <a:latin typeface="Avenir Medium" panose="02000503020000020003" pitchFamily="2" charset="0"/>
                <a:ea typeface="Tahoma" panose="020B0604030504040204" pitchFamily="34" charset="0"/>
                <a:cs typeface="Tahoma" panose="020B0604030504040204" pitchFamily="34" charset="0"/>
              </a:rPr>
              <a:t>External Historical Evidence</a:t>
            </a:r>
          </a:p>
          <a:p>
            <a:pPr marL="285750" indent="-285750">
              <a:buFont typeface="Arial" panose="020B0604020202020204" pitchFamily="34" charset="0"/>
              <a:buChar char="•"/>
            </a:pPr>
            <a:r>
              <a:rPr lang="en-US" sz="3600" dirty="0">
                <a:solidFill>
                  <a:schemeClr val="bg1"/>
                </a:solidFill>
                <a:latin typeface="Avenir Medium" panose="02000503020000020003" pitchFamily="2" charset="0"/>
                <a:ea typeface="Tahoma" panose="020B0604030504040204" pitchFamily="34" charset="0"/>
                <a:cs typeface="Tahoma" panose="020B0604030504040204" pitchFamily="34" charset="0"/>
              </a:rPr>
              <a:t>The Jerusalem argument</a:t>
            </a:r>
          </a:p>
          <a:p>
            <a:pPr marL="285750" indent="-285750">
              <a:buFont typeface="Arial" panose="020B0604020202020204" pitchFamily="34" charset="0"/>
              <a:buChar char="•"/>
            </a:pPr>
            <a:r>
              <a:rPr lang="en-US" sz="3600" dirty="0">
                <a:solidFill>
                  <a:schemeClr val="bg1"/>
                </a:solidFill>
                <a:latin typeface="Avenir Medium" panose="02000503020000020003" pitchFamily="2" charset="0"/>
                <a:ea typeface="Tahoma" panose="020B0604030504040204" pitchFamily="34" charset="0"/>
                <a:cs typeface="Tahoma" panose="020B0604030504040204" pitchFamily="34" charset="0"/>
              </a:rPr>
              <a:t>Nero is explicitly mentioned twice.</a:t>
            </a:r>
          </a:p>
          <a:p>
            <a:pPr marL="742950" lvl="1" indent="-285750">
              <a:buFont typeface="Arial" panose="020B0604020202020204" pitchFamily="34" charset="0"/>
              <a:buChar char="•"/>
            </a:pP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666 – The Mark of the Beast (Rev 13)</a:t>
            </a:r>
          </a:p>
          <a:p>
            <a:pPr marL="1200150" lvl="2" indent="-285750">
              <a:buFont typeface="Arial" panose="020B0604020202020204" pitchFamily="34" charset="0"/>
              <a:buChar char="•"/>
            </a:pPr>
            <a:r>
              <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rPr>
              <a:t>Gematria</a:t>
            </a:r>
            <a:endParaRPr lang="en-US" sz="36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pPr marL="742950" lvl="1" indent="-285750">
              <a:buFont typeface="Arial" panose="020B0604020202020204" pitchFamily="34" charset="0"/>
              <a:buChar char="•"/>
            </a:pP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The Five Fallen Kings” Prophecy (Rev 17)</a:t>
            </a:r>
          </a:p>
        </p:txBody>
      </p:sp>
      <p:sp>
        <p:nvSpPr>
          <p:cNvPr id="3" name="TextBox 2">
            <a:extLst>
              <a:ext uri="{FF2B5EF4-FFF2-40B4-BE49-F238E27FC236}">
                <a16:creationId xmlns:a16="http://schemas.microsoft.com/office/drawing/2014/main" id="{F6B6C825-6680-3045-B322-BF020ABD7D4F}"/>
              </a:ext>
            </a:extLst>
          </p:cNvPr>
          <p:cNvSpPr txBox="1"/>
          <p:nvPr/>
        </p:nvSpPr>
        <p:spPr>
          <a:xfrm>
            <a:off x="2352092" y="425583"/>
            <a:ext cx="10491210" cy="707886"/>
          </a:xfrm>
          <a:prstGeom prst="rect">
            <a:avLst/>
          </a:prstGeom>
          <a:noFill/>
        </p:spPr>
        <p:txBody>
          <a:bodyPr wrap="square" rtlCol="0">
            <a:spAutoFit/>
          </a:bodyPr>
          <a:lstStyle/>
          <a:p>
            <a:pPr algn="ctr"/>
            <a:r>
              <a:rPr lang="en-US" sz="4000" b="1" dirty="0">
                <a:solidFill>
                  <a:schemeClr val="bg1"/>
                </a:solidFill>
                <a:latin typeface="Avenir Medium" panose="02000503020000020003" pitchFamily="2" charset="0"/>
                <a:ea typeface="Tahoma" panose="020B0604030504040204" pitchFamily="34" charset="0"/>
                <a:cs typeface="Tahoma" panose="020B0604030504040204" pitchFamily="34" charset="0"/>
              </a:rPr>
              <a:t>Early Date Evidences</a:t>
            </a:r>
          </a:p>
        </p:txBody>
      </p:sp>
    </p:spTree>
    <p:extLst>
      <p:ext uri="{BB962C8B-B14F-4D97-AF65-F5344CB8AC3E}">
        <p14:creationId xmlns:p14="http://schemas.microsoft.com/office/powerpoint/2010/main" val="39121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dissolve">
                                      <p:cBhvr>
                                        <p:cTn id="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B5E1E6-963E-7D2F-C763-BA7DC503C456}"/>
              </a:ext>
            </a:extLst>
          </p:cNvPr>
          <p:cNvPicPr>
            <a:picLocks noChangeAspect="1"/>
          </p:cNvPicPr>
          <p:nvPr/>
        </p:nvPicPr>
        <p:blipFill>
          <a:blip r:embed="rId3">
            <a:alphaModFix amt="0"/>
          </a:blip>
          <a:stretch>
            <a:fillRect/>
          </a:stretch>
        </p:blipFill>
        <p:spPr>
          <a:xfrm>
            <a:off x="-2199282" y="-2474190"/>
            <a:ext cx="16590561" cy="9332190"/>
          </a:xfrm>
          <a:prstGeom prst="rect">
            <a:avLst/>
          </a:prstGeom>
        </p:spPr>
      </p:pic>
      <p:pic>
        <p:nvPicPr>
          <p:cNvPr id="6" name="Picture 5">
            <a:extLst>
              <a:ext uri="{FF2B5EF4-FFF2-40B4-BE49-F238E27FC236}">
                <a16:creationId xmlns:a16="http://schemas.microsoft.com/office/drawing/2014/main" id="{2926EC5E-6FDB-6323-CA83-6A7CA151D9A2}"/>
              </a:ext>
            </a:extLst>
          </p:cNvPr>
          <p:cNvPicPr>
            <a:picLocks noChangeAspect="1"/>
          </p:cNvPicPr>
          <p:nvPr/>
        </p:nvPicPr>
        <p:blipFill>
          <a:blip r:embed="rId4">
            <a:alphaModFix amt="0"/>
          </a:blip>
          <a:stretch>
            <a:fillRect/>
          </a:stretch>
        </p:blipFill>
        <p:spPr>
          <a:xfrm>
            <a:off x="-6792363" y="-6124598"/>
            <a:ext cx="25776721" cy="14499406"/>
          </a:xfrm>
          <a:prstGeom prst="rect">
            <a:avLst/>
          </a:prstGeom>
        </p:spPr>
      </p:pic>
      <p:sp>
        <p:nvSpPr>
          <p:cNvPr id="4" name="TextBox 3">
            <a:extLst>
              <a:ext uri="{FF2B5EF4-FFF2-40B4-BE49-F238E27FC236}">
                <a16:creationId xmlns:a16="http://schemas.microsoft.com/office/drawing/2014/main" id="{B4AD7545-5B6C-DD6E-DCE7-BD35EA8DA5D2}"/>
              </a:ext>
            </a:extLst>
          </p:cNvPr>
          <p:cNvSpPr txBox="1"/>
          <p:nvPr/>
        </p:nvSpPr>
        <p:spPr>
          <a:xfrm>
            <a:off x="1113265" y="2936958"/>
            <a:ext cx="9965471" cy="1323439"/>
          </a:xfrm>
          <a:prstGeom prst="rect">
            <a:avLst/>
          </a:prstGeom>
          <a:noFill/>
        </p:spPr>
        <p:txBody>
          <a:bodyPr wrap="square" rtlCol="0">
            <a:spAutoFit/>
          </a:bodyPr>
          <a:lstStyle/>
          <a:p>
            <a:pPr algn="ctr"/>
            <a:r>
              <a:rPr lang="en-US" sz="4000" b="1" dirty="0">
                <a:solidFill>
                  <a:schemeClr val="bg1"/>
                </a:solidFill>
                <a:latin typeface="Avenir Medium" panose="02000503020000020003" pitchFamily="2" charset="0"/>
              </a:rPr>
              <a:t>Evidence for The Early Date of Revelation</a:t>
            </a:r>
          </a:p>
        </p:txBody>
      </p:sp>
    </p:spTree>
    <p:extLst>
      <p:ext uri="{BB962C8B-B14F-4D97-AF65-F5344CB8AC3E}">
        <p14:creationId xmlns:p14="http://schemas.microsoft.com/office/powerpoint/2010/main" val="1737141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1C543F-B28F-0149-9B76-CAB6B264388E}"/>
              </a:ext>
            </a:extLst>
          </p:cNvPr>
          <p:cNvSpPr txBox="1"/>
          <p:nvPr/>
        </p:nvSpPr>
        <p:spPr>
          <a:xfrm>
            <a:off x="850395" y="1366002"/>
            <a:ext cx="10491210" cy="1569660"/>
          </a:xfrm>
          <a:prstGeom prst="rect">
            <a:avLst/>
          </a:prstGeom>
          <a:noFill/>
        </p:spPr>
        <p:txBody>
          <a:bodyPr wrap="square" rtlCol="0">
            <a:spAutoFit/>
          </a:bodyPr>
          <a:lstStyle/>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External Historical Evidence</a:t>
            </a:r>
          </a:p>
          <a:p>
            <a:pPr marL="742950" lvl="1" indent="-285750">
              <a:buFont typeface="Arial" panose="020B0604020202020204" pitchFamily="34" charset="0"/>
              <a:buChar char="•"/>
            </a:pPr>
            <a:r>
              <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rPr>
              <a:t>No Early Christian Writers state the 60s</a:t>
            </a:r>
          </a:p>
          <a:p>
            <a:pPr marL="742950" lvl="1" indent="-285750">
              <a:buFont typeface="Arial" panose="020B0604020202020204" pitchFamily="34" charset="0"/>
              <a:buChar char="•"/>
            </a:pPr>
            <a:r>
              <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rPr>
              <a:t>Epiphanius of Salamis (315-403)</a:t>
            </a:r>
          </a:p>
        </p:txBody>
      </p:sp>
      <p:sp>
        <p:nvSpPr>
          <p:cNvPr id="3" name="TextBox 2">
            <a:extLst>
              <a:ext uri="{FF2B5EF4-FFF2-40B4-BE49-F238E27FC236}">
                <a16:creationId xmlns:a16="http://schemas.microsoft.com/office/drawing/2014/main" id="{87D12153-8CAD-3A5C-BB2F-3F0DCC8DE844}"/>
              </a:ext>
            </a:extLst>
          </p:cNvPr>
          <p:cNvSpPr txBox="1"/>
          <p:nvPr/>
        </p:nvSpPr>
        <p:spPr>
          <a:xfrm>
            <a:off x="2352092" y="425583"/>
            <a:ext cx="9412445" cy="707886"/>
          </a:xfrm>
          <a:prstGeom prst="rect">
            <a:avLst/>
          </a:prstGeom>
          <a:noFill/>
        </p:spPr>
        <p:txBody>
          <a:bodyPr wrap="square" rtlCol="0">
            <a:spAutoFit/>
          </a:bodyPr>
          <a:lstStyle/>
          <a:p>
            <a:pPr algn="ctr"/>
            <a:r>
              <a:rPr lang="en-US" sz="4000" b="1" dirty="0">
                <a:solidFill>
                  <a:schemeClr val="bg1"/>
                </a:solidFill>
                <a:latin typeface="Avenir Medium" panose="02000503020000020003" pitchFamily="2" charset="0"/>
                <a:ea typeface="Tahoma" panose="020B0604030504040204" pitchFamily="34" charset="0"/>
                <a:cs typeface="Tahoma" panose="020B0604030504040204" pitchFamily="34" charset="0"/>
              </a:rPr>
              <a:t>Early Date Evidences</a:t>
            </a:r>
          </a:p>
        </p:txBody>
      </p:sp>
    </p:spTree>
    <p:extLst>
      <p:ext uri="{BB962C8B-B14F-4D97-AF65-F5344CB8AC3E}">
        <p14:creationId xmlns:p14="http://schemas.microsoft.com/office/powerpoint/2010/main" val="424504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dissolv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35BAE-9D93-E066-A47D-187C3DAD591E}"/>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E46E784B-6939-56BB-8886-DFF06685536F}"/>
              </a:ext>
            </a:extLst>
          </p:cNvPr>
          <p:cNvSpPr txBox="1"/>
          <p:nvPr/>
        </p:nvSpPr>
        <p:spPr>
          <a:xfrm>
            <a:off x="850395" y="1924802"/>
            <a:ext cx="10491210" cy="3170099"/>
          </a:xfrm>
          <a:prstGeom prst="rect">
            <a:avLst/>
          </a:prstGeom>
          <a:noFill/>
        </p:spPr>
        <p:txBody>
          <a:bodyPr wrap="square" rtlCol="0">
            <a:spAutoFit/>
          </a:bodyPr>
          <a:lstStyle/>
          <a:p>
            <a:r>
              <a:rPr lang="en-US" sz="2500" b="1" dirty="0">
                <a:solidFill>
                  <a:schemeClr val="bg1"/>
                </a:solidFill>
                <a:latin typeface="Avenir Medium" panose="02000503020000020003" pitchFamily="2" charset="0"/>
                <a:ea typeface="Tahoma" panose="020B0604030504040204" pitchFamily="34" charset="0"/>
                <a:cs typeface="Tahoma" panose="020B0604030504040204" pitchFamily="34" charset="0"/>
              </a:rPr>
              <a:t>Clement of Alexandra (Late 2</a:t>
            </a:r>
            <a:r>
              <a:rPr lang="en-US" sz="2500" b="1" baseline="30000" dirty="0">
                <a:solidFill>
                  <a:schemeClr val="bg1"/>
                </a:solidFill>
                <a:latin typeface="Avenir Medium" panose="02000503020000020003" pitchFamily="2" charset="0"/>
                <a:ea typeface="Tahoma" panose="020B0604030504040204" pitchFamily="34" charset="0"/>
                <a:cs typeface="Tahoma" panose="020B0604030504040204" pitchFamily="34" charset="0"/>
              </a:rPr>
              <a:t>nd</a:t>
            </a:r>
            <a:r>
              <a:rPr lang="en-US" sz="2500" b="1" dirty="0">
                <a:solidFill>
                  <a:schemeClr val="bg1"/>
                </a:solidFill>
                <a:latin typeface="Avenir Medium" panose="02000503020000020003" pitchFamily="2" charset="0"/>
                <a:ea typeface="Tahoma" panose="020B0604030504040204" pitchFamily="34" charset="0"/>
                <a:cs typeface="Tahoma" panose="020B0604030504040204" pitchFamily="34" charset="0"/>
              </a:rPr>
              <a:t> Century)</a:t>
            </a:r>
          </a:p>
          <a:p>
            <a:endParaRPr lang="en-US" sz="25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r>
              <a:rPr lang="en-US" sz="2500" dirty="0">
                <a:solidFill>
                  <a:schemeClr val="bg1"/>
                </a:solidFill>
                <a:latin typeface="Avenir Medium" panose="02000503020000020003" pitchFamily="2" charset="0"/>
                <a:ea typeface="Tahoma" panose="020B0604030504040204" pitchFamily="34" charset="0"/>
                <a:cs typeface="Tahoma" panose="020B0604030504040204" pitchFamily="34" charset="0"/>
              </a:rPr>
              <a:t>“For the Apostle John, who lived in Asia, after he was exiled to the island of Patmos, wrote the Apocalypse and afterward returned to Ephesus, where he remained until his death.”</a:t>
            </a:r>
          </a:p>
          <a:p>
            <a:endParaRPr lang="en-US" sz="25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r>
              <a:rPr lang="en-US" sz="2500" dirty="0">
                <a:solidFill>
                  <a:schemeClr val="bg1"/>
                </a:solidFill>
                <a:latin typeface="Avenir Medium" panose="02000503020000020003" pitchFamily="2" charset="0"/>
                <a:ea typeface="Tahoma" panose="020B0604030504040204" pitchFamily="34" charset="0"/>
                <a:cs typeface="Tahoma" panose="020B0604030504040204" pitchFamily="34" charset="0"/>
              </a:rPr>
              <a:t>				— Clement of Alexandria, as cited in 							Eusebius, Ecclesiastical History 3.23.6</a:t>
            </a:r>
          </a:p>
        </p:txBody>
      </p:sp>
      <p:sp>
        <p:nvSpPr>
          <p:cNvPr id="8" name="TextBox 7">
            <a:extLst>
              <a:ext uri="{FF2B5EF4-FFF2-40B4-BE49-F238E27FC236}">
                <a16:creationId xmlns:a16="http://schemas.microsoft.com/office/drawing/2014/main" id="{BEE8767C-0E18-B892-606C-9FFC322BFE52}"/>
              </a:ext>
            </a:extLst>
          </p:cNvPr>
          <p:cNvSpPr txBox="1"/>
          <p:nvPr/>
        </p:nvSpPr>
        <p:spPr>
          <a:xfrm>
            <a:off x="4234069" y="336222"/>
            <a:ext cx="6550191" cy="830997"/>
          </a:xfrm>
          <a:prstGeom prst="rect">
            <a:avLst/>
          </a:prstGeom>
          <a:noFill/>
        </p:spPr>
        <p:txBody>
          <a:bodyPr wrap="none" rtlCol="0">
            <a:spAutoFit/>
          </a:bodyPr>
          <a:lstStyle/>
          <a:p>
            <a:r>
              <a:rPr lang="en-US" sz="4800" dirty="0">
                <a:solidFill>
                  <a:schemeClr val="bg1"/>
                </a:solidFill>
                <a:latin typeface="Avenir Medium" panose="02000503020000020003" pitchFamily="2" charset="0"/>
              </a:rPr>
              <a:t>EXTERNAL EVIDENCE</a:t>
            </a:r>
          </a:p>
        </p:txBody>
      </p:sp>
    </p:spTree>
    <p:extLst>
      <p:ext uri="{BB962C8B-B14F-4D97-AF65-F5344CB8AC3E}">
        <p14:creationId xmlns:p14="http://schemas.microsoft.com/office/powerpoint/2010/main" val="3821985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F705CB6-401E-83E7-47BF-6EE7FB98A2EF}"/>
              </a:ext>
            </a:extLst>
          </p:cNvPr>
          <p:cNvSpPr txBox="1"/>
          <p:nvPr/>
        </p:nvSpPr>
        <p:spPr>
          <a:xfrm>
            <a:off x="850395" y="1924802"/>
            <a:ext cx="10491210" cy="3170099"/>
          </a:xfrm>
          <a:prstGeom prst="rect">
            <a:avLst/>
          </a:prstGeom>
          <a:noFill/>
        </p:spPr>
        <p:txBody>
          <a:bodyPr wrap="square" rtlCol="0">
            <a:spAutoFit/>
          </a:bodyPr>
          <a:lstStyle/>
          <a:p>
            <a:r>
              <a:rPr lang="en-US" sz="2500" b="1" dirty="0">
                <a:solidFill>
                  <a:schemeClr val="bg1"/>
                </a:solidFill>
                <a:latin typeface="Avenir Medium" panose="02000503020000020003" pitchFamily="2" charset="0"/>
                <a:ea typeface="Tahoma" panose="020B0604030504040204" pitchFamily="34" charset="0"/>
                <a:cs typeface="Tahoma" panose="020B0604030504040204" pitchFamily="34" charset="0"/>
              </a:rPr>
              <a:t>Irenaeus (AD180)</a:t>
            </a:r>
          </a:p>
          <a:p>
            <a:endParaRPr lang="en-US" sz="25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r>
              <a:rPr lang="en-US" sz="2500" dirty="0">
                <a:solidFill>
                  <a:schemeClr val="bg1"/>
                </a:solidFill>
                <a:latin typeface="Avenir Medium" panose="02000503020000020003" pitchFamily="2" charset="0"/>
                <a:ea typeface="Tahoma" panose="020B0604030504040204" pitchFamily="34" charset="0"/>
                <a:cs typeface="Tahoma" panose="020B0604030504040204" pitchFamily="34" charset="0"/>
              </a:rPr>
              <a:t>“for if it were necessary that his name should be distinctly revealed in this present time, it would have been announced by him who beheld the apocalyptic vision.  For it was seen not very long time since, but almost in our day, towards the end of Domitian’s reign.”</a:t>
            </a:r>
          </a:p>
          <a:p>
            <a:endParaRPr lang="en-US" sz="25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r>
              <a:rPr lang="en-US" sz="2500" dirty="0">
                <a:solidFill>
                  <a:schemeClr val="bg1"/>
                </a:solidFill>
                <a:latin typeface="Avenir Medium" panose="02000503020000020003" pitchFamily="2" charset="0"/>
                <a:ea typeface="Tahoma" panose="020B0604030504040204" pitchFamily="34" charset="0"/>
                <a:cs typeface="Tahoma" panose="020B0604030504040204" pitchFamily="34" charset="0"/>
              </a:rPr>
              <a:t>					-Irenaeus, Against Heresies 5.30.3</a:t>
            </a:r>
          </a:p>
        </p:txBody>
      </p:sp>
      <p:sp>
        <p:nvSpPr>
          <p:cNvPr id="8" name="TextBox 7">
            <a:extLst>
              <a:ext uri="{FF2B5EF4-FFF2-40B4-BE49-F238E27FC236}">
                <a16:creationId xmlns:a16="http://schemas.microsoft.com/office/drawing/2014/main" id="{D5A129AE-7F79-6ABC-9086-95C64165A7C1}"/>
              </a:ext>
            </a:extLst>
          </p:cNvPr>
          <p:cNvSpPr txBox="1"/>
          <p:nvPr/>
        </p:nvSpPr>
        <p:spPr>
          <a:xfrm>
            <a:off x="4234069" y="336222"/>
            <a:ext cx="6550191" cy="830997"/>
          </a:xfrm>
          <a:prstGeom prst="rect">
            <a:avLst/>
          </a:prstGeom>
          <a:noFill/>
        </p:spPr>
        <p:txBody>
          <a:bodyPr wrap="none" rtlCol="0">
            <a:spAutoFit/>
          </a:bodyPr>
          <a:lstStyle/>
          <a:p>
            <a:r>
              <a:rPr lang="en-US" sz="4800" dirty="0">
                <a:solidFill>
                  <a:schemeClr val="bg1"/>
                </a:solidFill>
                <a:latin typeface="Avenir Medium" panose="02000503020000020003" pitchFamily="2" charset="0"/>
              </a:rPr>
              <a:t>EXTERNAL EVIDENCE</a:t>
            </a:r>
          </a:p>
        </p:txBody>
      </p:sp>
    </p:spTree>
    <p:extLst>
      <p:ext uri="{BB962C8B-B14F-4D97-AF65-F5344CB8AC3E}">
        <p14:creationId xmlns:p14="http://schemas.microsoft.com/office/powerpoint/2010/main" val="23515975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E4838-238B-C65C-D293-45BA174E939E}"/>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D905760-B4EB-0145-AE3E-35D4D5BCCA2A}"/>
              </a:ext>
            </a:extLst>
          </p:cNvPr>
          <p:cNvSpPr txBox="1"/>
          <p:nvPr/>
        </p:nvSpPr>
        <p:spPr>
          <a:xfrm>
            <a:off x="850395" y="1924802"/>
            <a:ext cx="10491210" cy="3170099"/>
          </a:xfrm>
          <a:prstGeom prst="rect">
            <a:avLst/>
          </a:prstGeom>
          <a:noFill/>
        </p:spPr>
        <p:txBody>
          <a:bodyPr wrap="square" rtlCol="0">
            <a:spAutoFit/>
          </a:bodyPr>
          <a:lstStyle/>
          <a:p>
            <a:r>
              <a:rPr lang="en-US" sz="2500" b="1" dirty="0">
                <a:solidFill>
                  <a:schemeClr val="bg1"/>
                </a:solidFill>
                <a:latin typeface="Avenir Medium" panose="02000503020000020003" pitchFamily="2" charset="0"/>
                <a:ea typeface="Tahoma" panose="020B0604030504040204" pitchFamily="34" charset="0"/>
                <a:cs typeface="Tahoma" panose="020B0604030504040204" pitchFamily="34" charset="0"/>
              </a:rPr>
              <a:t>Irenaeus (AD180)</a:t>
            </a:r>
          </a:p>
          <a:p>
            <a:endParaRPr lang="en-US" sz="25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r>
              <a:rPr lang="en-US" sz="2500" dirty="0">
                <a:solidFill>
                  <a:schemeClr val="bg1"/>
                </a:solidFill>
                <a:latin typeface="Avenir Medium" panose="02000503020000020003" pitchFamily="2" charset="0"/>
                <a:ea typeface="Tahoma" panose="020B0604030504040204" pitchFamily="34" charset="0"/>
                <a:cs typeface="Tahoma" panose="020B0604030504040204" pitchFamily="34" charset="0"/>
              </a:rPr>
              <a:t>“for if it were necessary that his name should be distinctly revealed in this present time, it would have been announced by him who beheld the apocalyptic vision.  For </a:t>
            </a:r>
            <a:r>
              <a:rPr lang="en-US" sz="2500" dirty="0">
                <a:highlight>
                  <a:srgbClr val="FFFF00"/>
                </a:highlight>
                <a:latin typeface="Avenir Medium" panose="02000503020000020003" pitchFamily="2" charset="0"/>
                <a:ea typeface="Tahoma" panose="020B0604030504040204" pitchFamily="34" charset="0"/>
                <a:cs typeface="Tahoma" panose="020B0604030504040204" pitchFamily="34" charset="0"/>
              </a:rPr>
              <a:t>[he]</a:t>
            </a:r>
            <a:r>
              <a:rPr lang="en-US" sz="2500" dirty="0">
                <a:latin typeface="Avenir Medium" panose="02000503020000020003" pitchFamily="2" charset="0"/>
                <a:ea typeface="Tahoma" panose="020B0604030504040204" pitchFamily="34" charset="0"/>
                <a:cs typeface="Tahoma" panose="020B0604030504040204" pitchFamily="34" charset="0"/>
              </a:rPr>
              <a:t> </a:t>
            </a:r>
            <a:r>
              <a:rPr lang="en-US" sz="2500" dirty="0">
                <a:solidFill>
                  <a:schemeClr val="bg1"/>
                </a:solidFill>
                <a:latin typeface="Avenir Medium" panose="02000503020000020003" pitchFamily="2" charset="0"/>
                <a:ea typeface="Tahoma" panose="020B0604030504040204" pitchFamily="34" charset="0"/>
                <a:cs typeface="Tahoma" panose="020B0604030504040204" pitchFamily="34" charset="0"/>
              </a:rPr>
              <a:t>was seen not very long time since, but almost in our day, towards the end of Domitian’s reign.”</a:t>
            </a:r>
          </a:p>
          <a:p>
            <a:endParaRPr lang="en-US" sz="25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r>
              <a:rPr lang="en-US" sz="2500" dirty="0">
                <a:solidFill>
                  <a:schemeClr val="bg1"/>
                </a:solidFill>
                <a:latin typeface="Avenir Medium" panose="02000503020000020003" pitchFamily="2" charset="0"/>
                <a:ea typeface="Tahoma" panose="020B0604030504040204" pitchFamily="34" charset="0"/>
                <a:cs typeface="Tahoma" panose="020B0604030504040204" pitchFamily="34" charset="0"/>
              </a:rPr>
              <a:t>					-Irenaeus, Against Heresies 5.30.3</a:t>
            </a:r>
          </a:p>
        </p:txBody>
      </p:sp>
      <p:sp>
        <p:nvSpPr>
          <p:cNvPr id="8" name="TextBox 7">
            <a:extLst>
              <a:ext uri="{FF2B5EF4-FFF2-40B4-BE49-F238E27FC236}">
                <a16:creationId xmlns:a16="http://schemas.microsoft.com/office/drawing/2014/main" id="{D3EF6764-A052-1582-3886-0A083FC1FEC5}"/>
              </a:ext>
            </a:extLst>
          </p:cNvPr>
          <p:cNvSpPr txBox="1"/>
          <p:nvPr/>
        </p:nvSpPr>
        <p:spPr>
          <a:xfrm>
            <a:off x="4234069" y="336222"/>
            <a:ext cx="6550191" cy="830997"/>
          </a:xfrm>
          <a:prstGeom prst="rect">
            <a:avLst/>
          </a:prstGeom>
          <a:noFill/>
        </p:spPr>
        <p:txBody>
          <a:bodyPr wrap="none" rtlCol="0">
            <a:spAutoFit/>
          </a:bodyPr>
          <a:lstStyle/>
          <a:p>
            <a:r>
              <a:rPr lang="en-US" sz="4800" dirty="0">
                <a:solidFill>
                  <a:schemeClr val="bg1"/>
                </a:solidFill>
                <a:latin typeface="Avenir Medium" panose="02000503020000020003" pitchFamily="2" charset="0"/>
              </a:rPr>
              <a:t>EXTERNAL EVIDENCE</a:t>
            </a:r>
          </a:p>
        </p:txBody>
      </p:sp>
    </p:spTree>
    <p:extLst>
      <p:ext uri="{BB962C8B-B14F-4D97-AF65-F5344CB8AC3E}">
        <p14:creationId xmlns:p14="http://schemas.microsoft.com/office/powerpoint/2010/main" val="95669932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D0D88-A90F-A8BC-1792-ECA88A420927}"/>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5A656006-9710-33A0-8577-9F80F1FFB2C5}"/>
              </a:ext>
            </a:extLst>
          </p:cNvPr>
          <p:cNvSpPr txBox="1"/>
          <p:nvPr/>
        </p:nvSpPr>
        <p:spPr>
          <a:xfrm>
            <a:off x="850395" y="1924802"/>
            <a:ext cx="10491210" cy="3170099"/>
          </a:xfrm>
          <a:prstGeom prst="rect">
            <a:avLst/>
          </a:prstGeom>
          <a:noFill/>
        </p:spPr>
        <p:txBody>
          <a:bodyPr wrap="square" rtlCol="0">
            <a:spAutoFit/>
          </a:bodyPr>
          <a:lstStyle/>
          <a:p>
            <a:r>
              <a:rPr lang="en-US" sz="2500" b="1" dirty="0">
                <a:solidFill>
                  <a:schemeClr val="bg1"/>
                </a:solidFill>
                <a:latin typeface="Avenir Medium" panose="02000503020000020003" pitchFamily="2" charset="0"/>
                <a:ea typeface="Tahoma" panose="020B0604030504040204" pitchFamily="34" charset="0"/>
                <a:cs typeface="Tahoma" panose="020B0604030504040204" pitchFamily="34" charset="0"/>
              </a:rPr>
              <a:t>Irenaeus (AD180)</a:t>
            </a:r>
          </a:p>
          <a:p>
            <a:endParaRPr lang="en-US" sz="25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r>
              <a:rPr lang="en-US" sz="2500" dirty="0">
                <a:solidFill>
                  <a:schemeClr val="bg1"/>
                </a:solidFill>
                <a:latin typeface="Avenir Medium" panose="02000503020000020003" pitchFamily="2" charset="0"/>
                <a:ea typeface="Tahoma" panose="020B0604030504040204" pitchFamily="34" charset="0"/>
                <a:cs typeface="Tahoma" panose="020B0604030504040204" pitchFamily="34" charset="0"/>
              </a:rPr>
              <a:t>“for if it were necessary that his name should be distinctly revealed in this present time, it would have been announced by him who beheld the apocalyptic vision.  For it was seen not very long time since, but almost in our day, towards the end of Domitian’s reign.”</a:t>
            </a:r>
          </a:p>
          <a:p>
            <a:endParaRPr lang="en-US" sz="25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r>
              <a:rPr lang="en-US" sz="2500" dirty="0">
                <a:solidFill>
                  <a:schemeClr val="bg1"/>
                </a:solidFill>
                <a:latin typeface="Avenir Medium" panose="02000503020000020003" pitchFamily="2" charset="0"/>
                <a:ea typeface="Tahoma" panose="020B0604030504040204" pitchFamily="34" charset="0"/>
                <a:cs typeface="Tahoma" panose="020B0604030504040204" pitchFamily="34" charset="0"/>
              </a:rPr>
              <a:t>					-Irenaeus, Against Heresies 5.30.3</a:t>
            </a:r>
          </a:p>
        </p:txBody>
      </p:sp>
      <p:sp>
        <p:nvSpPr>
          <p:cNvPr id="8" name="TextBox 7">
            <a:extLst>
              <a:ext uri="{FF2B5EF4-FFF2-40B4-BE49-F238E27FC236}">
                <a16:creationId xmlns:a16="http://schemas.microsoft.com/office/drawing/2014/main" id="{D3ED9EE2-67E2-4C73-15C1-3E8E049D6CAA}"/>
              </a:ext>
            </a:extLst>
          </p:cNvPr>
          <p:cNvSpPr txBox="1"/>
          <p:nvPr/>
        </p:nvSpPr>
        <p:spPr>
          <a:xfrm>
            <a:off x="4234069" y="336222"/>
            <a:ext cx="6550191" cy="830997"/>
          </a:xfrm>
          <a:prstGeom prst="rect">
            <a:avLst/>
          </a:prstGeom>
          <a:noFill/>
        </p:spPr>
        <p:txBody>
          <a:bodyPr wrap="none" rtlCol="0">
            <a:spAutoFit/>
          </a:bodyPr>
          <a:lstStyle/>
          <a:p>
            <a:r>
              <a:rPr lang="en-US" sz="4800" dirty="0">
                <a:solidFill>
                  <a:schemeClr val="bg1"/>
                </a:solidFill>
                <a:latin typeface="Avenir Medium" panose="02000503020000020003" pitchFamily="2" charset="0"/>
              </a:rPr>
              <a:t>EXTERNAL EVIDENCE</a:t>
            </a:r>
          </a:p>
        </p:txBody>
      </p:sp>
    </p:spTree>
    <p:extLst>
      <p:ext uri="{BB962C8B-B14F-4D97-AF65-F5344CB8AC3E}">
        <p14:creationId xmlns:p14="http://schemas.microsoft.com/office/powerpoint/2010/main" val="351497321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E9003-24E8-4A91-04E1-08E79C82888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8F64886-D40B-BD95-854E-96F2DD820EC3}"/>
              </a:ext>
            </a:extLst>
          </p:cNvPr>
          <p:cNvSpPr txBox="1"/>
          <p:nvPr/>
        </p:nvSpPr>
        <p:spPr>
          <a:xfrm>
            <a:off x="850395" y="1366002"/>
            <a:ext cx="10037564" cy="4339650"/>
          </a:xfrm>
          <a:prstGeom prst="rect">
            <a:avLst/>
          </a:prstGeom>
          <a:noFill/>
        </p:spPr>
        <p:txBody>
          <a:bodyPr wrap="square" rtlCol="0">
            <a:spAutoFit/>
          </a:bodyPr>
          <a:lstStyle/>
          <a:p>
            <a:pPr marL="285750" indent="-285750">
              <a:buFont typeface="Arial" panose="020B0604020202020204" pitchFamily="34" charset="0"/>
              <a:buChar char="•"/>
            </a:pPr>
            <a:r>
              <a:rPr lang="en-US" sz="3600" dirty="0">
                <a:solidFill>
                  <a:schemeClr val="bg1"/>
                </a:solidFill>
                <a:latin typeface="Avenir Medium" panose="02000503020000020003" pitchFamily="2" charset="0"/>
                <a:ea typeface="Tahoma" panose="020B0604030504040204" pitchFamily="34" charset="0"/>
                <a:cs typeface="Tahoma" panose="020B0604030504040204" pitchFamily="34" charset="0"/>
              </a:rPr>
              <a:t>External Historical Evidence</a:t>
            </a:r>
          </a:p>
          <a:p>
            <a:pPr marL="285750" indent="-285750">
              <a:buFont typeface="Arial" panose="020B0604020202020204" pitchFamily="34" charset="0"/>
              <a:buChar char="•"/>
            </a:pPr>
            <a:r>
              <a:rPr lang="en-US" sz="3600" dirty="0">
                <a:solidFill>
                  <a:schemeClr val="bg1"/>
                </a:solidFill>
                <a:latin typeface="Avenir Medium" panose="02000503020000020003" pitchFamily="2" charset="0"/>
                <a:ea typeface="Tahoma" panose="020B0604030504040204" pitchFamily="34" charset="0"/>
                <a:cs typeface="Tahoma" panose="020B0604030504040204" pitchFamily="34" charset="0"/>
              </a:rPr>
              <a:t>The Jerusalem argument</a:t>
            </a:r>
          </a:p>
          <a:p>
            <a:pPr marL="285750" indent="-285750">
              <a:buFont typeface="Arial" panose="020B0604020202020204" pitchFamily="34" charset="0"/>
              <a:buChar char="•"/>
            </a:pPr>
            <a:r>
              <a:rPr lang="en-US" sz="3600" dirty="0">
                <a:solidFill>
                  <a:schemeClr val="bg1"/>
                </a:solidFill>
                <a:latin typeface="Avenir Medium" panose="02000503020000020003" pitchFamily="2" charset="0"/>
                <a:ea typeface="Tahoma" panose="020B0604030504040204" pitchFamily="34" charset="0"/>
                <a:cs typeface="Tahoma" panose="020B0604030504040204" pitchFamily="34" charset="0"/>
              </a:rPr>
              <a:t>Nero is explicitly mentioned twice</a:t>
            </a:r>
          </a:p>
          <a:p>
            <a:pPr marL="742950" lvl="1" indent="-285750">
              <a:buFont typeface="Arial" panose="020B0604020202020204" pitchFamily="34" charset="0"/>
              <a:buChar char="•"/>
            </a:pP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666 – The Mark of the Beast (Rev 13)</a:t>
            </a:r>
          </a:p>
          <a:p>
            <a:pPr marL="742950" lvl="1" indent="-285750">
              <a:buFont typeface="Arial" panose="020B0604020202020204" pitchFamily="34" charset="0"/>
              <a:buChar char="•"/>
            </a:pPr>
            <a:endPar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pPr lvl="1"/>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“This calls for wisdom: let the one who has understanding calculate the number of the beast, for it is the number of a man, and his number is 666.”</a:t>
            </a:r>
          </a:p>
          <a:p>
            <a:pPr lvl="1"/>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Revelation 13:18</a:t>
            </a:r>
          </a:p>
        </p:txBody>
      </p:sp>
      <p:sp>
        <p:nvSpPr>
          <p:cNvPr id="3" name="TextBox 2">
            <a:extLst>
              <a:ext uri="{FF2B5EF4-FFF2-40B4-BE49-F238E27FC236}">
                <a16:creationId xmlns:a16="http://schemas.microsoft.com/office/drawing/2014/main" id="{BC19C6B9-B4F2-EBD1-8C4B-FCD08F16240D}"/>
              </a:ext>
            </a:extLst>
          </p:cNvPr>
          <p:cNvSpPr txBox="1"/>
          <p:nvPr/>
        </p:nvSpPr>
        <p:spPr>
          <a:xfrm>
            <a:off x="2352092" y="425583"/>
            <a:ext cx="10491210" cy="707886"/>
          </a:xfrm>
          <a:prstGeom prst="rect">
            <a:avLst/>
          </a:prstGeom>
          <a:noFill/>
        </p:spPr>
        <p:txBody>
          <a:bodyPr wrap="square" rtlCol="0">
            <a:spAutoFit/>
          </a:bodyPr>
          <a:lstStyle/>
          <a:p>
            <a:pPr algn="ctr"/>
            <a:r>
              <a:rPr lang="en-US" sz="4000" b="1" dirty="0">
                <a:solidFill>
                  <a:schemeClr val="bg1"/>
                </a:solidFill>
                <a:latin typeface="Avenir Medium" panose="02000503020000020003" pitchFamily="2" charset="0"/>
                <a:ea typeface="Tahoma" panose="020B0604030504040204" pitchFamily="34" charset="0"/>
                <a:cs typeface="Tahoma" panose="020B0604030504040204" pitchFamily="34" charset="0"/>
              </a:rPr>
              <a:t>Early Date Evidences</a:t>
            </a:r>
          </a:p>
        </p:txBody>
      </p:sp>
    </p:spTree>
    <p:extLst>
      <p:ext uri="{BB962C8B-B14F-4D97-AF65-F5344CB8AC3E}">
        <p14:creationId xmlns:p14="http://schemas.microsoft.com/office/powerpoint/2010/main" val="73561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dissolv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dissolv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dissolve">
                                      <p:cBhvr>
                                        <p:cTn id="22" dur="500"/>
                                        <p:tgtEl>
                                          <p:spTgt spid="2">
                                            <p:txEl>
                                              <p:pRg st="5" end="5"/>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dissolve">
                                      <p:cBhvr>
                                        <p:cTn id="2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1536</TotalTime>
  <Words>1368</Words>
  <Application>Microsoft Macintosh PowerPoint</Application>
  <PresentationFormat>Widescreen</PresentationFormat>
  <Paragraphs>189</Paragraphs>
  <Slides>22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Aptos</vt:lpstr>
      <vt:lpstr>Arial</vt:lpstr>
      <vt:lpstr>Avenir Book</vt:lpstr>
      <vt:lpstr>Avenir Medium</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Cody Chesser</dc:creator>
  <cp:lastModifiedBy>Cody Chesser</cp:lastModifiedBy>
  <cp:revision>83</cp:revision>
  <dcterms:created xsi:type="dcterms:W3CDTF">2018-09-27T13:36:01Z</dcterms:created>
  <dcterms:modified xsi:type="dcterms:W3CDTF">2025-07-23T14:26:48Z</dcterms:modified>
</cp:coreProperties>
</file>