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87" r:id="rId3"/>
    <p:sldId id="256" r:id="rId4"/>
    <p:sldId id="302" r:id="rId5"/>
    <p:sldId id="257" r:id="rId6"/>
    <p:sldId id="290" r:id="rId7"/>
    <p:sldId id="303" r:id="rId8"/>
    <p:sldId id="304" r:id="rId9"/>
    <p:sldId id="305" r:id="rId10"/>
    <p:sldId id="291" r:id="rId11"/>
    <p:sldId id="306" r:id="rId12"/>
    <p:sldId id="292" r:id="rId13"/>
    <p:sldId id="307" r:id="rId14"/>
    <p:sldId id="308" r:id="rId15"/>
    <p:sldId id="309" r:id="rId16"/>
    <p:sldId id="293" r:id="rId17"/>
    <p:sldId id="310" r:id="rId18"/>
    <p:sldId id="311" r:id="rId19"/>
    <p:sldId id="312" r:id="rId20"/>
    <p:sldId id="294" r:id="rId21"/>
    <p:sldId id="313" r:id="rId22"/>
    <p:sldId id="314" r:id="rId23"/>
    <p:sldId id="316" r:id="rId24"/>
    <p:sldId id="322" r:id="rId25"/>
    <p:sldId id="295" r:id="rId26"/>
    <p:sldId id="317" r:id="rId27"/>
    <p:sldId id="319" r:id="rId28"/>
    <p:sldId id="296" r:id="rId29"/>
    <p:sldId id="320" r:id="rId30"/>
    <p:sldId id="32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2821"/>
    <a:srgbClr val="9E6D32"/>
    <a:srgbClr val="00094E"/>
    <a:srgbClr val="515D94"/>
    <a:srgbClr val="1F488A"/>
    <a:srgbClr val="924A46"/>
    <a:srgbClr val="217C9D"/>
    <a:srgbClr val="3B7F72"/>
    <a:srgbClr val="44443F"/>
    <a:srgbClr val="3737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74" autoAdjust="0"/>
    <p:restoredTop sz="94660"/>
  </p:normalViewPr>
  <p:slideViewPr>
    <p:cSldViewPr snapToGrid="0">
      <p:cViewPr varScale="1">
        <p:scale>
          <a:sx n="130" d="100"/>
          <a:sy n="130" d="100"/>
        </p:scale>
        <p:origin x="200"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0884-A2AD-41A7-90F3-A55677CD9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A08505-50A4-4EF4-A6E7-6A4FBF1AB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EFC115-279B-43BE-AFBC-EC9766E8F07B}"/>
              </a:ext>
            </a:extLst>
          </p:cNvPr>
          <p:cNvSpPr>
            <a:spLocks noGrp="1"/>
          </p:cNvSpPr>
          <p:nvPr>
            <p:ph type="dt" sz="half" idx="10"/>
          </p:nvPr>
        </p:nvSpPr>
        <p:spPr/>
        <p:txBody>
          <a:bodyPr/>
          <a:lstStyle/>
          <a:p>
            <a:fld id="{9FAC7AAB-4C20-4A97-BB8A-F48EB4429D16}" type="datetimeFigureOut">
              <a:rPr lang="en-US" smtClean="0"/>
              <a:t>10/7/25</a:t>
            </a:fld>
            <a:endParaRPr lang="en-US"/>
          </a:p>
        </p:txBody>
      </p:sp>
      <p:sp>
        <p:nvSpPr>
          <p:cNvPr id="5" name="Footer Placeholder 4">
            <a:extLst>
              <a:ext uri="{FF2B5EF4-FFF2-40B4-BE49-F238E27FC236}">
                <a16:creationId xmlns:a16="http://schemas.microsoft.com/office/drawing/2014/main" id="{47602758-DF58-44F7-826B-2F3FE493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E1708-628A-486E-8338-B7A9F77CD884}"/>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176897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7D332-CECB-467A-8A05-5651491E3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A9E96-FB37-4F52-B006-AA53C1575F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1E888-1A88-49D6-A8C8-3FB15FF4E9E4}"/>
              </a:ext>
            </a:extLst>
          </p:cNvPr>
          <p:cNvSpPr>
            <a:spLocks noGrp="1"/>
          </p:cNvSpPr>
          <p:nvPr>
            <p:ph type="dt" sz="half" idx="10"/>
          </p:nvPr>
        </p:nvSpPr>
        <p:spPr/>
        <p:txBody>
          <a:bodyPr/>
          <a:lstStyle/>
          <a:p>
            <a:fld id="{9FAC7AAB-4C20-4A97-BB8A-F48EB4429D16}" type="datetimeFigureOut">
              <a:rPr lang="en-US" smtClean="0"/>
              <a:t>10/7/25</a:t>
            </a:fld>
            <a:endParaRPr lang="en-US"/>
          </a:p>
        </p:txBody>
      </p:sp>
      <p:sp>
        <p:nvSpPr>
          <p:cNvPr id="5" name="Footer Placeholder 4">
            <a:extLst>
              <a:ext uri="{FF2B5EF4-FFF2-40B4-BE49-F238E27FC236}">
                <a16:creationId xmlns:a16="http://schemas.microsoft.com/office/drawing/2014/main" id="{13599D47-D52F-4C5B-998C-8BA8ABF02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25A49-4101-4DEC-B48D-903CFDB96D52}"/>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69995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0C2AC3-D918-4BEB-A9AC-D25531BB1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8500D-0980-43B7-A686-EE01F1536C9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06D6F-436B-48FA-91C1-DC9D7E5CDA0B}"/>
              </a:ext>
            </a:extLst>
          </p:cNvPr>
          <p:cNvSpPr>
            <a:spLocks noGrp="1"/>
          </p:cNvSpPr>
          <p:nvPr>
            <p:ph type="dt" sz="half" idx="10"/>
          </p:nvPr>
        </p:nvSpPr>
        <p:spPr/>
        <p:txBody>
          <a:bodyPr/>
          <a:lstStyle/>
          <a:p>
            <a:fld id="{9FAC7AAB-4C20-4A97-BB8A-F48EB4429D16}" type="datetimeFigureOut">
              <a:rPr lang="en-US" smtClean="0"/>
              <a:t>10/7/25</a:t>
            </a:fld>
            <a:endParaRPr lang="en-US"/>
          </a:p>
        </p:txBody>
      </p:sp>
      <p:sp>
        <p:nvSpPr>
          <p:cNvPr id="5" name="Footer Placeholder 4">
            <a:extLst>
              <a:ext uri="{FF2B5EF4-FFF2-40B4-BE49-F238E27FC236}">
                <a16:creationId xmlns:a16="http://schemas.microsoft.com/office/drawing/2014/main" id="{928C40AC-BE35-4726-AA71-2494C6089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6172B-AF1E-4D7A-BFD3-4CF879AA3710}"/>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66073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367E-12A5-49FA-8A2A-E6F3DE8549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41FAB-70AE-471B-9D17-8795ED1278C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07D03-E1B6-426B-A708-ED071769D47A}"/>
              </a:ext>
            </a:extLst>
          </p:cNvPr>
          <p:cNvSpPr>
            <a:spLocks noGrp="1"/>
          </p:cNvSpPr>
          <p:nvPr>
            <p:ph type="dt" sz="half" idx="10"/>
          </p:nvPr>
        </p:nvSpPr>
        <p:spPr/>
        <p:txBody>
          <a:bodyPr/>
          <a:lstStyle/>
          <a:p>
            <a:fld id="{9FAC7AAB-4C20-4A97-BB8A-F48EB4429D16}" type="datetimeFigureOut">
              <a:rPr lang="en-US" smtClean="0"/>
              <a:t>10/7/25</a:t>
            </a:fld>
            <a:endParaRPr lang="en-US"/>
          </a:p>
        </p:txBody>
      </p:sp>
      <p:sp>
        <p:nvSpPr>
          <p:cNvPr id="5" name="Footer Placeholder 4">
            <a:extLst>
              <a:ext uri="{FF2B5EF4-FFF2-40B4-BE49-F238E27FC236}">
                <a16:creationId xmlns:a16="http://schemas.microsoft.com/office/drawing/2014/main" id="{7EC30F5C-33BB-45BD-A978-3EBEC1DE9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5EB78-6D14-4EAB-B860-0ED632DEAEA8}"/>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368044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ED25-2CD4-47A8-8F8B-FCEAFEA91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AB86FB-4133-4B4E-882B-DE9472616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F20193-82ED-4A1B-8940-339187506EA3}"/>
              </a:ext>
            </a:extLst>
          </p:cNvPr>
          <p:cNvSpPr>
            <a:spLocks noGrp="1"/>
          </p:cNvSpPr>
          <p:nvPr>
            <p:ph type="dt" sz="half" idx="10"/>
          </p:nvPr>
        </p:nvSpPr>
        <p:spPr/>
        <p:txBody>
          <a:bodyPr/>
          <a:lstStyle/>
          <a:p>
            <a:fld id="{9FAC7AAB-4C20-4A97-BB8A-F48EB4429D16}" type="datetimeFigureOut">
              <a:rPr lang="en-US" smtClean="0"/>
              <a:t>10/7/25</a:t>
            </a:fld>
            <a:endParaRPr lang="en-US"/>
          </a:p>
        </p:txBody>
      </p:sp>
      <p:sp>
        <p:nvSpPr>
          <p:cNvPr id="5" name="Footer Placeholder 4">
            <a:extLst>
              <a:ext uri="{FF2B5EF4-FFF2-40B4-BE49-F238E27FC236}">
                <a16:creationId xmlns:a16="http://schemas.microsoft.com/office/drawing/2014/main" id="{30DBC75E-3F31-453D-B1D1-DDAF3A05C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6EE29-1A6C-4DCD-8BA0-BB652B058EA5}"/>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163269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90D2-2875-436B-A86D-BB2A5CCD76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07EFB-1B2A-4097-B558-0D4EDE849B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61819A-CA65-4C45-AD3F-1BEE7927CE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B21ABA-9CFF-49B2-BC17-88E9BFA921D8}"/>
              </a:ext>
            </a:extLst>
          </p:cNvPr>
          <p:cNvSpPr>
            <a:spLocks noGrp="1"/>
          </p:cNvSpPr>
          <p:nvPr>
            <p:ph type="dt" sz="half" idx="10"/>
          </p:nvPr>
        </p:nvSpPr>
        <p:spPr/>
        <p:txBody>
          <a:bodyPr/>
          <a:lstStyle/>
          <a:p>
            <a:fld id="{9FAC7AAB-4C20-4A97-BB8A-F48EB4429D16}" type="datetimeFigureOut">
              <a:rPr lang="en-US" smtClean="0"/>
              <a:t>10/7/25</a:t>
            </a:fld>
            <a:endParaRPr lang="en-US"/>
          </a:p>
        </p:txBody>
      </p:sp>
      <p:sp>
        <p:nvSpPr>
          <p:cNvPr id="6" name="Footer Placeholder 5">
            <a:extLst>
              <a:ext uri="{FF2B5EF4-FFF2-40B4-BE49-F238E27FC236}">
                <a16:creationId xmlns:a16="http://schemas.microsoft.com/office/drawing/2014/main" id="{6605F802-6606-4865-A37E-5B853F3E86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31E85C-A5AE-4B10-8D20-AB8D56155BDE}"/>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266252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9F7F-F930-4F95-801F-9703AB87A1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B68F51-4A6F-4CF7-83BD-801575C3F8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EE4DA4-B641-4423-95A3-30BBFA92077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243863-3AE4-4B4E-8A10-D7CD4E303F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DF8DDD0-7C6F-4B86-BABF-7EC5ABFB5A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4E6CD3-228D-44F1-BE52-DFD217EDFE2A}"/>
              </a:ext>
            </a:extLst>
          </p:cNvPr>
          <p:cNvSpPr>
            <a:spLocks noGrp="1"/>
          </p:cNvSpPr>
          <p:nvPr>
            <p:ph type="dt" sz="half" idx="10"/>
          </p:nvPr>
        </p:nvSpPr>
        <p:spPr/>
        <p:txBody>
          <a:bodyPr/>
          <a:lstStyle/>
          <a:p>
            <a:fld id="{9FAC7AAB-4C20-4A97-BB8A-F48EB4429D16}" type="datetimeFigureOut">
              <a:rPr lang="en-US" smtClean="0"/>
              <a:t>10/7/25</a:t>
            </a:fld>
            <a:endParaRPr lang="en-US"/>
          </a:p>
        </p:txBody>
      </p:sp>
      <p:sp>
        <p:nvSpPr>
          <p:cNvPr id="8" name="Footer Placeholder 7">
            <a:extLst>
              <a:ext uri="{FF2B5EF4-FFF2-40B4-BE49-F238E27FC236}">
                <a16:creationId xmlns:a16="http://schemas.microsoft.com/office/drawing/2014/main" id="{B87A75C5-089C-4DA2-B977-0A91DC9CF0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C0D6B7-BA38-451F-849C-24814F1C5F65}"/>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63876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726FF-5195-448B-B318-C21A031704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3A5267-4318-4602-8551-C636D9207629}"/>
              </a:ext>
            </a:extLst>
          </p:cNvPr>
          <p:cNvSpPr>
            <a:spLocks noGrp="1"/>
          </p:cNvSpPr>
          <p:nvPr>
            <p:ph type="dt" sz="half" idx="10"/>
          </p:nvPr>
        </p:nvSpPr>
        <p:spPr/>
        <p:txBody>
          <a:bodyPr/>
          <a:lstStyle/>
          <a:p>
            <a:fld id="{9FAC7AAB-4C20-4A97-BB8A-F48EB4429D16}" type="datetimeFigureOut">
              <a:rPr lang="en-US" smtClean="0"/>
              <a:t>10/7/25</a:t>
            </a:fld>
            <a:endParaRPr lang="en-US"/>
          </a:p>
        </p:txBody>
      </p:sp>
      <p:sp>
        <p:nvSpPr>
          <p:cNvPr id="4" name="Footer Placeholder 3">
            <a:extLst>
              <a:ext uri="{FF2B5EF4-FFF2-40B4-BE49-F238E27FC236}">
                <a16:creationId xmlns:a16="http://schemas.microsoft.com/office/drawing/2014/main" id="{4FCA2377-1AA0-4A21-ACAC-74C7A1D295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E1658F-3C87-420D-95D1-0E62181FC978}"/>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34495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D8FB0-C32B-4B56-B055-BB55B3FFE370}"/>
              </a:ext>
            </a:extLst>
          </p:cNvPr>
          <p:cNvSpPr>
            <a:spLocks noGrp="1"/>
          </p:cNvSpPr>
          <p:nvPr>
            <p:ph type="dt" sz="half" idx="10"/>
          </p:nvPr>
        </p:nvSpPr>
        <p:spPr/>
        <p:txBody>
          <a:bodyPr/>
          <a:lstStyle/>
          <a:p>
            <a:fld id="{9FAC7AAB-4C20-4A97-BB8A-F48EB4429D16}" type="datetimeFigureOut">
              <a:rPr lang="en-US" smtClean="0"/>
              <a:t>10/7/25</a:t>
            </a:fld>
            <a:endParaRPr lang="en-US"/>
          </a:p>
        </p:txBody>
      </p:sp>
      <p:sp>
        <p:nvSpPr>
          <p:cNvPr id="3" name="Footer Placeholder 2">
            <a:extLst>
              <a:ext uri="{FF2B5EF4-FFF2-40B4-BE49-F238E27FC236}">
                <a16:creationId xmlns:a16="http://schemas.microsoft.com/office/drawing/2014/main" id="{8AFA8C58-B151-4532-9137-41F720A672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F56CA0-E93D-4F8A-8E81-34C9C584D9DA}"/>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314482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9105D-5A0F-4E3E-87D8-1F44892D2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13EECB-782E-4F9C-9426-3C13E8C35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8D129-2EE6-4900-BE31-E49E21B57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9A16C8-D7DD-4934-9697-F887A23AF8CB}"/>
              </a:ext>
            </a:extLst>
          </p:cNvPr>
          <p:cNvSpPr>
            <a:spLocks noGrp="1"/>
          </p:cNvSpPr>
          <p:nvPr>
            <p:ph type="dt" sz="half" idx="10"/>
          </p:nvPr>
        </p:nvSpPr>
        <p:spPr/>
        <p:txBody>
          <a:bodyPr/>
          <a:lstStyle/>
          <a:p>
            <a:fld id="{9FAC7AAB-4C20-4A97-BB8A-F48EB4429D16}" type="datetimeFigureOut">
              <a:rPr lang="en-US" smtClean="0"/>
              <a:t>10/7/25</a:t>
            </a:fld>
            <a:endParaRPr lang="en-US"/>
          </a:p>
        </p:txBody>
      </p:sp>
      <p:sp>
        <p:nvSpPr>
          <p:cNvPr id="6" name="Footer Placeholder 5">
            <a:extLst>
              <a:ext uri="{FF2B5EF4-FFF2-40B4-BE49-F238E27FC236}">
                <a16:creationId xmlns:a16="http://schemas.microsoft.com/office/drawing/2014/main" id="{EF93B1D4-1B8F-43CF-912B-372D12263C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2DB05-69D9-43E2-84F3-A54656A7E422}"/>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23173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E2A7-2D9A-40B3-BD94-DCAB513BC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6833C1-9393-465B-9265-3CA3CF5393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F1012E-1DE3-4DB1-98E5-A38CC6751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E22A27-4718-474B-A682-3EB3D9397E96}"/>
              </a:ext>
            </a:extLst>
          </p:cNvPr>
          <p:cNvSpPr>
            <a:spLocks noGrp="1"/>
          </p:cNvSpPr>
          <p:nvPr>
            <p:ph type="dt" sz="half" idx="10"/>
          </p:nvPr>
        </p:nvSpPr>
        <p:spPr/>
        <p:txBody>
          <a:bodyPr/>
          <a:lstStyle/>
          <a:p>
            <a:fld id="{9FAC7AAB-4C20-4A97-BB8A-F48EB4429D16}" type="datetimeFigureOut">
              <a:rPr lang="en-US" smtClean="0"/>
              <a:t>10/7/25</a:t>
            </a:fld>
            <a:endParaRPr lang="en-US"/>
          </a:p>
        </p:txBody>
      </p:sp>
      <p:sp>
        <p:nvSpPr>
          <p:cNvPr id="6" name="Footer Placeholder 5">
            <a:extLst>
              <a:ext uri="{FF2B5EF4-FFF2-40B4-BE49-F238E27FC236}">
                <a16:creationId xmlns:a16="http://schemas.microsoft.com/office/drawing/2014/main" id="{EE446890-7BF8-4BF0-AF70-0E6C7CAD7E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2CCCD-5D6E-4E13-B554-1A25C6DAA35A}"/>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103617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C7E86E-1DD1-475B-8380-9AFCBA538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979EDC-7679-4330-AC53-1284E26EDD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53AC5-18EA-4641-989F-5FC9C6792A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C7AAB-4C20-4A97-BB8A-F48EB4429D16}" type="datetimeFigureOut">
              <a:rPr lang="en-US" smtClean="0"/>
              <a:t>10/7/25</a:t>
            </a:fld>
            <a:endParaRPr lang="en-US"/>
          </a:p>
        </p:txBody>
      </p:sp>
      <p:sp>
        <p:nvSpPr>
          <p:cNvPr id="5" name="Footer Placeholder 4">
            <a:extLst>
              <a:ext uri="{FF2B5EF4-FFF2-40B4-BE49-F238E27FC236}">
                <a16:creationId xmlns:a16="http://schemas.microsoft.com/office/drawing/2014/main" id="{72A70F16-E201-40F8-AF2C-D335C7CF2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60F5D0-B903-471D-B3CB-88DA6C1ADC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EF827-01DB-45A9-9DE8-E624A5E17214}" type="slidenum">
              <a:rPr lang="en-US" smtClean="0"/>
              <a:t>‹#›</a:t>
            </a:fld>
            <a:endParaRPr lang="en-US"/>
          </a:p>
        </p:txBody>
      </p:sp>
    </p:spTree>
    <p:extLst>
      <p:ext uri="{BB962C8B-B14F-4D97-AF65-F5344CB8AC3E}">
        <p14:creationId xmlns:p14="http://schemas.microsoft.com/office/powerpoint/2010/main" val="3806187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F35CD8-C7DB-C60E-D9D4-B44D776BC0B8}"/>
              </a:ext>
            </a:extLst>
          </p:cNvPr>
          <p:cNvPicPr>
            <a:picLocks noChangeAspect="1"/>
          </p:cNvPicPr>
          <p:nvPr/>
        </p:nvPicPr>
        <p:blipFill>
          <a:blip r:embed="rId2">
            <a:alphaModFix amt="0"/>
          </a:blip>
          <a:stretch>
            <a:fillRect/>
          </a:stretch>
        </p:blipFill>
        <p:spPr>
          <a:xfrm>
            <a:off x="-362860" y="-204108"/>
            <a:ext cx="12917712" cy="7266213"/>
          </a:xfrm>
          <a:prstGeom prst="rect">
            <a:avLst/>
          </a:prstGeom>
        </p:spPr>
      </p:pic>
      <p:pic>
        <p:nvPicPr>
          <p:cNvPr id="6" name="Picture 5">
            <a:extLst>
              <a:ext uri="{FF2B5EF4-FFF2-40B4-BE49-F238E27FC236}">
                <a16:creationId xmlns:a16="http://schemas.microsoft.com/office/drawing/2014/main" id="{284FC84C-3E04-685B-B258-833EA24FF0EE}"/>
              </a:ext>
            </a:extLst>
          </p:cNvPr>
          <p:cNvPicPr>
            <a:picLocks noChangeAspect="1"/>
          </p:cNvPicPr>
          <p:nvPr/>
        </p:nvPicPr>
        <p:blipFill>
          <a:blip r:embed="rId3">
            <a:alphaModFix amt="0"/>
          </a:blip>
          <a:stretch>
            <a:fillRect/>
          </a:stretch>
        </p:blipFill>
        <p:spPr>
          <a:xfrm>
            <a:off x="-2199284" y="-1237096"/>
            <a:ext cx="16590561" cy="9332190"/>
          </a:xfrm>
          <a:prstGeom prst="rect">
            <a:avLst/>
          </a:prstGeom>
        </p:spPr>
      </p:pic>
      <p:pic>
        <p:nvPicPr>
          <p:cNvPr id="3" name="Picture 2">
            <a:extLst>
              <a:ext uri="{FF2B5EF4-FFF2-40B4-BE49-F238E27FC236}">
                <a16:creationId xmlns:a16="http://schemas.microsoft.com/office/drawing/2014/main" id="{E48EE4B0-6313-CA3F-4726-0451376135B3}"/>
              </a:ext>
            </a:extLst>
          </p:cNvPr>
          <p:cNvPicPr>
            <a:picLocks noChangeAspect="1"/>
          </p:cNvPicPr>
          <p:nvPr/>
        </p:nvPicPr>
        <p:blipFill>
          <a:blip r:embed="rId4">
            <a:alphaModFix amt="0"/>
          </a:blip>
          <a:stretch>
            <a:fillRect/>
          </a:stretch>
        </p:blipFill>
        <p:spPr>
          <a:xfrm>
            <a:off x="-6792360" y="-3540980"/>
            <a:ext cx="25776721" cy="14499406"/>
          </a:xfrm>
          <a:prstGeom prst="rect">
            <a:avLst/>
          </a:prstGeom>
        </p:spPr>
      </p:pic>
    </p:spTree>
    <p:extLst>
      <p:ext uri="{BB962C8B-B14F-4D97-AF65-F5344CB8AC3E}">
        <p14:creationId xmlns:p14="http://schemas.microsoft.com/office/powerpoint/2010/main" val="2002696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6C9E4-EB8F-49DF-6DA3-139796FCD9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810402-F3A0-7EFC-CA81-0B80F86237D5}"/>
              </a:ext>
            </a:extLst>
          </p:cNvPr>
          <p:cNvSpPr txBox="1"/>
          <p:nvPr/>
        </p:nvSpPr>
        <p:spPr>
          <a:xfrm>
            <a:off x="850395" y="1825875"/>
            <a:ext cx="10491210" cy="5047536"/>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Cassius Dio – Roman History (c. AD 155–235)</a:t>
            </a:r>
          </a:p>
          <a:p>
            <a:pPr marL="285750" indent="-285750">
              <a:buFont typeface="Arial" panose="020B0604020202020204" pitchFamily="34" charset="0"/>
              <a:buChar char="•"/>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Suetonius – The Twelve Caesars (c. AD 69–122)</a:t>
            </a:r>
          </a:p>
          <a:p>
            <a:pPr marL="285750" indent="-285750">
              <a:buFont typeface="Arial" panose="020B0604020202020204" pitchFamily="34" charset="0"/>
              <a:buChar char="•"/>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Pliny the Younger – Letters (c. AD 61–113)</a:t>
            </a:r>
          </a:p>
          <a:p>
            <a:pPr marL="285750" indent="-285750">
              <a:buFont typeface="Arial" panose="020B0604020202020204" pitchFamily="34" charset="0"/>
              <a:buChar char="•"/>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Melito of Sardis – Apology to Marcus Aurelius (c. AD 170)</a:t>
            </a:r>
          </a:p>
          <a:p>
            <a:pPr marL="285750" indent="-285750">
              <a:buFont typeface="Arial" panose="020B0604020202020204" pitchFamily="34" charset="0"/>
              <a:buChar char="•"/>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Tertullian – </a:t>
            </a:r>
            <a:r>
              <a:rPr lang="en-US" sz="1400" dirty="0" err="1">
                <a:solidFill>
                  <a:schemeClr val="bg1"/>
                </a:solidFill>
                <a:latin typeface="Avenir Medium" panose="02000503020000020003" pitchFamily="2" charset="0"/>
                <a:ea typeface="Tahoma" panose="020B0604030504040204" pitchFamily="34" charset="0"/>
                <a:cs typeface="Tahoma" panose="020B0604030504040204" pitchFamily="34" charset="0"/>
              </a:rPr>
              <a:t>Apologeticus</a:t>
            </a: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 (c. AD 160–225)</a:t>
            </a:r>
          </a:p>
          <a:p>
            <a:pPr marL="285750" indent="-285750">
              <a:buFont typeface="Arial" panose="020B0604020202020204" pitchFamily="34" charset="0"/>
              <a:buChar char="•"/>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Eusebius of Caesarea – Ecclesiastical History (c. AD 260–340)</a:t>
            </a:r>
          </a:p>
          <a:p>
            <a:pPr marL="800100" lvl="1" indent="-342900">
              <a:buFont typeface="Wingdings" pitchFamily="2" charset="2"/>
              <a:buChar char="§"/>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Includes references to:</a:t>
            </a:r>
          </a:p>
          <a:p>
            <a:pPr marL="1257300" lvl="2" indent="-342900">
              <a:buFont typeface="Courier New" panose="02070309020205020404" pitchFamily="49" charset="0"/>
              <a:buChar char="o"/>
            </a:pPr>
            <a:r>
              <a:rPr lang="en-US" sz="1400" dirty="0" err="1">
                <a:solidFill>
                  <a:schemeClr val="bg1"/>
                </a:solidFill>
                <a:latin typeface="Avenir Medium" panose="02000503020000020003" pitchFamily="2" charset="0"/>
                <a:ea typeface="Tahoma" panose="020B0604030504040204" pitchFamily="34" charset="0"/>
                <a:cs typeface="Tahoma" panose="020B0604030504040204" pitchFamily="34" charset="0"/>
              </a:rPr>
              <a:t>Hegesippus</a:t>
            </a: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 (2nd century)</a:t>
            </a:r>
          </a:p>
          <a:p>
            <a:pPr marL="1257300" lvl="2" indent="-342900">
              <a:buFont typeface="Courier New" panose="02070309020205020404" pitchFamily="49" charset="0"/>
              <a:buChar char="o"/>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Melito of Sardis</a:t>
            </a:r>
          </a:p>
          <a:p>
            <a:pPr marL="1257300" lvl="2" indent="-342900">
              <a:buFont typeface="Courier New" panose="02070309020205020404" pitchFamily="49" charset="0"/>
              <a:buChar char="o"/>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Dionysius of Corinth</a:t>
            </a:r>
          </a:p>
          <a:p>
            <a:pPr marL="285750" indent="-285750">
              <a:buFont typeface="Arial" panose="020B0604020202020204" pitchFamily="34" charset="0"/>
              <a:buChar char="•"/>
            </a:pPr>
            <a:r>
              <a:rPr lang="en-US" sz="1400" dirty="0" err="1">
                <a:solidFill>
                  <a:schemeClr val="bg1"/>
                </a:solidFill>
                <a:latin typeface="Avenir Medium" panose="02000503020000020003" pitchFamily="2" charset="0"/>
                <a:ea typeface="Tahoma" panose="020B0604030504040204" pitchFamily="34" charset="0"/>
                <a:cs typeface="Tahoma" panose="020B0604030504040204" pitchFamily="34" charset="0"/>
              </a:rPr>
              <a:t>Lactantius</a:t>
            </a: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 – On the Deaths of the Persecutors (c. AD 250–325)</a:t>
            </a:r>
          </a:p>
          <a:p>
            <a:pPr marL="285750" indent="-285750">
              <a:buFont typeface="Arial" panose="020B0604020202020204" pitchFamily="34" charset="0"/>
              <a:buChar char="•"/>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Orosius – Seven Books of History Against the Pagans (c. AD 375–418)</a:t>
            </a:r>
          </a:p>
          <a:p>
            <a:pPr marL="285750" indent="-285750">
              <a:buFont typeface="Arial" panose="020B0604020202020204" pitchFamily="34" charset="0"/>
              <a:buChar char="•"/>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Foxe’s Book of Martyrs – The Second Persecution, Under Domitian, A.D. 81 (Published 1563)</a:t>
            </a:r>
          </a:p>
          <a:p>
            <a:pPr marL="800100" lvl="1" indent="-342900">
              <a:buFont typeface="Wingdings" pitchFamily="2" charset="2"/>
              <a:buChar char="§"/>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Draws from:</a:t>
            </a:r>
          </a:p>
          <a:p>
            <a:pPr marL="1257300" lvl="2" indent="-342900">
              <a:buFont typeface="Courier New" panose="02070309020205020404" pitchFamily="49" charset="0"/>
              <a:buChar char="o"/>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Eusebius</a:t>
            </a:r>
          </a:p>
          <a:p>
            <a:pPr marL="1257300" lvl="2" indent="-342900">
              <a:buFont typeface="Courier New" panose="02070309020205020404" pitchFamily="49" charset="0"/>
              <a:buChar char="o"/>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Tertullian</a:t>
            </a:r>
          </a:p>
          <a:p>
            <a:pPr marL="1257300" lvl="2" indent="-342900">
              <a:buFont typeface="Courier New" panose="02070309020205020404" pitchFamily="49" charset="0"/>
              <a:buChar char="o"/>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Suetonius</a:t>
            </a:r>
          </a:p>
          <a:p>
            <a:pPr marL="1257300" lvl="2" indent="-342900">
              <a:buFont typeface="Courier New" panose="02070309020205020404" pitchFamily="49" charset="0"/>
              <a:buChar char="o"/>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Jerome</a:t>
            </a:r>
          </a:p>
          <a:p>
            <a:pPr marL="1257300" lvl="2" indent="-342900">
              <a:buFont typeface="Courier New" panose="02070309020205020404" pitchFamily="49" charset="0"/>
              <a:buChar char="o"/>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Various church tradition sources</a:t>
            </a:r>
          </a:p>
          <a:p>
            <a:pPr marL="285750" indent="-285750">
              <a:buFont typeface="Arial" panose="020B0604020202020204" pitchFamily="34" charset="0"/>
              <a:buChar char="•"/>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Irenaeus of Lyons - Against Heresies (c. AD 180)</a:t>
            </a:r>
          </a:p>
          <a:p>
            <a:pPr marL="285750" indent="-285750">
              <a:buFont typeface="Arial" panose="020B0604020202020204" pitchFamily="34" charset="0"/>
              <a:buChar char="•"/>
            </a:pPr>
            <a:r>
              <a:rPr lang="en-US" sz="1400" dirty="0" err="1">
                <a:solidFill>
                  <a:schemeClr val="bg1"/>
                </a:solidFill>
                <a:latin typeface="Avenir Medium" panose="02000503020000020003" pitchFamily="2" charset="0"/>
                <a:ea typeface="Tahoma" panose="020B0604030504040204" pitchFamily="34" charset="0"/>
                <a:cs typeface="Tahoma" panose="020B0604030504040204" pitchFamily="34" charset="0"/>
              </a:rPr>
              <a:t>Bruttius</a:t>
            </a: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 - Referenced by Eusebius</a:t>
            </a:r>
          </a:p>
          <a:p>
            <a:pPr marL="285750" indent="-285750">
              <a:buFont typeface="Arial" panose="020B0604020202020204" pitchFamily="34" charset="0"/>
              <a:buChar char="•"/>
            </a:pPr>
            <a:r>
              <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rPr>
              <a:t>Clement of Rome - First Epistle to the Corinthians (c. AD 96)</a:t>
            </a:r>
          </a:p>
          <a:p>
            <a:pPr marL="285750" indent="-285750">
              <a:buFont typeface="Arial" panose="020B0604020202020204" pitchFamily="34" charset="0"/>
              <a:buChar char="•"/>
            </a:pPr>
            <a:endParaRPr lang="en-US" sz="1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472022A4-A70A-5E87-077D-D7526E214E0F}"/>
              </a:ext>
            </a:extLst>
          </p:cNvPr>
          <p:cNvSpPr txBox="1"/>
          <p:nvPr/>
        </p:nvSpPr>
        <p:spPr>
          <a:xfrm>
            <a:off x="1832721" y="379325"/>
            <a:ext cx="10727066" cy="1446550"/>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Evidence for Widespread Emperor Worship under Domitian</a:t>
            </a:r>
          </a:p>
        </p:txBody>
      </p:sp>
    </p:spTree>
    <p:extLst>
      <p:ext uri="{BB962C8B-B14F-4D97-AF65-F5344CB8AC3E}">
        <p14:creationId xmlns:p14="http://schemas.microsoft.com/office/powerpoint/2010/main" val="361175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F77A6-B31F-07B0-2D74-45C8F88ECB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5C163F-6217-11BD-A0A3-9B9335A8DD71}"/>
              </a:ext>
            </a:extLst>
          </p:cNvPr>
          <p:cNvSpPr txBox="1"/>
          <p:nvPr/>
        </p:nvSpPr>
        <p:spPr>
          <a:xfrm>
            <a:off x="850395" y="1366002"/>
            <a:ext cx="10491210" cy="372409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False Assertions</a:t>
            </a: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“All who dwell on the earth will worship [the sea beast]…everyone whose name has not been written in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th</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book of life.”  Revelation 13:8</a:t>
            </a:r>
          </a:p>
          <a:p>
            <a:pPr lvl="1"/>
            <a:endPar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1028700" lvl="1" indent="-571500">
              <a:buFont typeface="Courier New" panose="02070309020205020404" pitchFamily="49" charset="0"/>
              <a:buChar char="o"/>
            </a:pPr>
            <a:r>
              <a:rPr lang="en-US" sz="2800" dirty="0">
                <a:solidFill>
                  <a:srgbClr val="FF0000"/>
                </a:solidFill>
                <a:latin typeface="Avenir Medium" panose="02000503020000020003" pitchFamily="2" charset="0"/>
                <a:ea typeface="Tahoma" panose="020B0604030504040204" pitchFamily="34" charset="0"/>
                <a:cs typeface="Tahoma" panose="020B0604030504040204" pitchFamily="34" charset="0"/>
              </a:rPr>
              <a:t>“Because there was no world-wide emperor worship</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this verse must be referring to events after the rest of Revelation (Ogden, pg-10)</a:t>
            </a:r>
          </a:p>
        </p:txBody>
      </p:sp>
      <p:sp>
        <p:nvSpPr>
          <p:cNvPr id="4" name="TextBox 3">
            <a:extLst>
              <a:ext uri="{FF2B5EF4-FFF2-40B4-BE49-F238E27FC236}">
                <a16:creationId xmlns:a16="http://schemas.microsoft.com/office/drawing/2014/main" id="{AEE33105-EB30-6278-3CEC-227AC7F17BDD}"/>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Overall Approach Problems</a:t>
            </a:r>
          </a:p>
        </p:txBody>
      </p:sp>
    </p:spTree>
    <p:extLst>
      <p:ext uri="{BB962C8B-B14F-4D97-AF65-F5344CB8AC3E}">
        <p14:creationId xmlns:p14="http://schemas.microsoft.com/office/powerpoint/2010/main" val="17481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F56E9-492A-AFE7-D426-F77CC200B1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ECB97A-17A4-5BB3-C573-E8D13D696C6F}"/>
              </a:ext>
            </a:extLst>
          </p:cNvPr>
          <p:cNvSpPr txBox="1"/>
          <p:nvPr/>
        </p:nvSpPr>
        <p:spPr>
          <a:xfrm>
            <a:off x="850395" y="1366002"/>
            <a:ext cx="10491210" cy="3170099"/>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Internal Evidence</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“The Seven Kings” – Revelation 17</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666 &amp; Gematria</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“The Temple” – Revelation 11</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Equating ”The Great Tribulation” In Matthew 24 with Revelation</a:t>
            </a:r>
          </a:p>
        </p:txBody>
      </p:sp>
      <p:sp>
        <p:nvSpPr>
          <p:cNvPr id="4" name="TextBox 3">
            <a:extLst>
              <a:ext uri="{FF2B5EF4-FFF2-40B4-BE49-F238E27FC236}">
                <a16:creationId xmlns:a16="http://schemas.microsoft.com/office/drawing/2014/main" id="{F1BF7495-82E3-D47F-F852-775942576879}"/>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Tree>
    <p:extLst>
      <p:ext uri="{BB962C8B-B14F-4D97-AF65-F5344CB8AC3E}">
        <p14:creationId xmlns:p14="http://schemas.microsoft.com/office/powerpoint/2010/main" val="112913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A4776-A511-6959-E4A2-FD2E96381C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3A255E7-175F-05DF-27F9-FA1A3F7F7C2F}"/>
              </a:ext>
            </a:extLst>
          </p:cNvPr>
          <p:cNvSpPr txBox="1"/>
          <p:nvPr/>
        </p:nvSpPr>
        <p:spPr>
          <a:xfrm>
            <a:off x="850395" y="1366002"/>
            <a:ext cx="10491210" cy="1815882"/>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External Evidence (Ogden, </a:t>
            </a:r>
            <a:r>
              <a:rPr lang="en-US" sz="4000" dirty="0" err="1">
                <a:solidFill>
                  <a:schemeClr val="bg1"/>
                </a:solidFill>
                <a:latin typeface="Avenir Medium" panose="02000503020000020003" pitchFamily="2" charset="0"/>
                <a:ea typeface="Tahoma" panose="020B0604030504040204" pitchFamily="34" charset="0"/>
                <a:cs typeface="Tahoma" panose="020B0604030504040204" pitchFamily="34" charset="0"/>
              </a:rPr>
              <a:t>pg</a:t>
            </a: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 16)</a:t>
            </a:r>
          </a:p>
          <a:p>
            <a:pPr lvl="1"/>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“The Syriac Version of the New Testament, which is the oldest direct version of the New Testament, dating all the way back to the second century, places the Revelation in the period of Nero, 68 A.D.”</a:t>
            </a:r>
          </a:p>
        </p:txBody>
      </p:sp>
      <p:sp>
        <p:nvSpPr>
          <p:cNvPr id="4" name="TextBox 3">
            <a:extLst>
              <a:ext uri="{FF2B5EF4-FFF2-40B4-BE49-F238E27FC236}">
                <a16:creationId xmlns:a16="http://schemas.microsoft.com/office/drawing/2014/main" id="{F057F5BF-A45F-02C7-9D14-8CD1E02DF8B8}"/>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Tree>
    <p:extLst>
      <p:ext uri="{BB962C8B-B14F-4D97-AF65-F5344CB8AC3E}">
        <p14:creationId xmlns:p14="http://schemas.microsoft.com/office/powerpoint/2010/main" val="15469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BC7AC-F04E-0F66-849A-9C995FAC84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378362F-0C80-A22A-2EF8-74E008946A4B}"/>
              </a:ext>
            </a:extLst>
          </p:cNvPr>
          <p:cNvSpPr txBox="1"/>
          <p:nvPr/>
        </p:nvSpPr>
        <p:spPr>
          <a:xfrm>
            <a:off x="850395" y="1366002"/>
            <a:ext cx="10491210" cy="2554545"/>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External Evidence (Ogden, </a:t>
            </a:r>
            <a:r>
              <a:rPr lang="en-US" sz="4000" dirty="0" err="1">
                <a:solidFill>
                  <a:schemeClr val="bg1"/>
                </a:solidFill>
                <a:latin typeface="Avenir Medium" panose="02000503020000020003" pitchFamily="2" charset="0"/>
                <a:ea typeface="Tahoma" panose="020B0604030504040204" pitchFamily="34" charset="0"/>
                <a:cs typeface="Tahoma" panose="020B0604030504040204" pitchFamily="34" charset="0"/>
              </a:rPr>
              <a:t>pg</a:t>
            </a: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 16)</a:t>
            </a:r>
          </a:p>
          <a:p>
            <a:pPr lvl="1"/>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“The Syriac Version of the New Testament, which is the oldest direct version of the New Testament, dating all the way back to the second century, places the Revelation in the period of Nero, 68 A.D.  </a:t>
            </a:r>
            <a:r>
              <a:rPr lang="en-US" sz="2400" dirty="0">
                <a:solidFill>
                  <a:srgbClr val="FFFF00"/>
                </a:solidFill>
                <a:latin typeface="Avenir Medium" panose="02000503020000020003" pitchFamily="2" charset="0"/>
                <a:ea typeface="Tahoma" panose="020B0604030504040204" pitchFamily="34" charset="0"/>
                <a:cs typeface="Tahoma" panose="020B0604030504040204" pitchFamily="34" charset="0"/>
              </a:rPr>
              <a:t>While this evidence does not prove that John wrote the book in 68 AD, it does indicate that early church fathers accepted an early date….”</a:t>
            </a:r>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6176EF62-B954-8251-4C60-9D016AEDECDD}"/>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Tree>
    <p:extLst>
      <p:ext uri="{BB962C8B-B14F-4D97-AF65-F5344CB8AC3E}">
        <p14:creationId xmlns:p14="http://schemas.microsoft.com/office/powerpoint/2010/main" val="122612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5516-72A7-5B05-71F4-45798019E9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70A4E7-89B8-A896-51D2-EB5799A9AE9B}"/>
              </a:ext>
            </a:extLst>
          </p:cNvPr>
          <p:cNvSpPr txBox="1"/>
          <p:nvPr/>
        </p:nvSpPr>
        <p:spPr>
          <a:xfrm>
            <a:off x="850395" y="1366002"/>
            <a:ext cx="10491210" cy="3293209"/>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External Evidence (Ogden, </a:t>
            </a:r>
            <a:r>
              <a:rPr lang="en-US" sz="4000" dirty="0" err="1">
                <a:solidFill>
                  <a:schemeClr val="bg1"/>
                </a:solidFill>
                <a:latin typeface="Avenir Medium" panose="02000503020000020003" pitchFamily="2" charset="0"/>
                <a:ea typeface="Tahoma" panose="020B0604030504040204" pitchFamily="34" charset="0"/>
                <a:cs typeface="Tahoma" panose="020B0604030504040204" pitchFamily="34" charset="0"/>
              </a:rPr>
              <a:t>pg</a:t>
            </a: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 16)</a:t>
            </a:r>
          </a:p>
          <a:p>
            <a:pPr lvl="1"/>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“The Syriac Version of the New Testament, which is the oldest direct version of the New Testament, dating all the way back to the second century, places the Revelation in the period of Nero, 68 A.D.  While this evidence does not prove that John wrote the book in 68 AD, it does indicate that early church fathers accepted an early date…</a:t>
            </a:r>
            <a:r>
              <a:rPr lang="en-US" sz="2400" dirty="0">
                <a:solidFill>
                  <a:srgbClr val="FFFF00"/>
                </a:solidFill>
                <a:latin typeface="Avenir Medium" panose="02000503020000020003" pitchFamily="2" charset="0"/>
                <a:ea typeface="Tahoma" panose="020B0604030504040204" pitchFamily="34" charset="0"/>
                <a:cs typeface="Tahoma" panose="020B0604030504040204" pitchFamily="34" charset="0"/>
              </a:rPr>
              <a:t>Other evidences could be given to support the early date of the book, but these are sufficient.”</a:t>
            </a:r>
          </a:p>
        </p:txBody>
      </p:sp>
      <p:sp>
        <p:nvSpPr>
          <p:cNvPr id="4" name="TextBox 3">
            <a:extLst>
              <a:ext uri="{FF2B5EF4-FFF2-40B4-BE49-F238E27FC236}">
                <a16:creationId xmlns:a16="http://schemas.microsoft.com/office/drawing/2014/main" id="{3BC4DB69-822F-341D-0726-30103FDAD7AA}"/>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
        <p:nvSpPr>
          <p:cNvPr id="3" name="TextBox 2">
            <a:extLst>
              <a:ext uri="{FF2B5EF4-FFF2-40B4-BE49-F238E27FC236}">
                <a16:creationId xmlns:a16="http://schemas.microsoft.com/office/drawing/2014/main" id="{0018A9EA-7C2B-922F-0FC0-712AD4409500}"/>
              </a:ext>
            </a:extLst>
          </p:cNvPr>
          <p:cNvSpPr txBox="1"/>
          <p:nvPr/>
        </p:nvSpPr>
        <p:spPr>
          <a:xfrm>
            <a:off x="908430" y="4999021"/>
            <a:ext cx="10491210" cy="707886"/>
          </a:xfrm>
          <a:prstGeom prst="rect">
            <a:avLst/>
          </a:prstGeom>
          <a:noFill/>
        </p:spPr>
        <p:txBody>
          <a:bodyPr wrap="square" rtlCol="0">
            <a:spAutoFit/>
          </a:bodyPr>
          <a:lstStyle/>
          <a:p>
            <a:r>
              <a:rPr lang="en-US" sz="2000" dirty="0">
                <a:solidFill>
                  <a:schemeClr val="bg1"/>
                </a:solidFill>
                <a:latin typeface="Avenir Medium" panose="02000503020000020003" pitchFamily="2" charset="0"/>
                <a:ea typeface="Tahoma" panose="020B0604030504040204" pitchFamily="34" charset="0"/>
                <a:cs typeface="Tahoma" panose="020B0604030504040204" pitchFamily="34" charset="0"/>
              </a:rPr>
              <a:t>“The case for the date of the book would be settled quickly if it were based upon the number of scholars supporting a given date.” (Ogden, pg-10) </a:t>
            </a:r>
            <a:endParaRPr lang="en-US" sz="1200" dirty="0">
              <a:solidFill>
                <a:srgbClr val="FFFF00"/>
              </a:solidFill>
              <a:latin typeface="Avenir Medium" panose="02000503020000020003"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800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D601B-FEE6-475F-7A40-EBF1EFB7783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FAD68F-5622-FFFE-8E47-F1DCA73E8D82}"/>
              </a:ext>
            </a:extLst>
          </p:cNvPr>
          <p:cNvSpPr txBox="1"/>
          <p:nvPr/>
        </p:nvSpPr>
        <p:spPr>
          <a:xfrm>
            <a:off x="850395" y="1366002"/>
            <a:ext cx="10491210" cy="70788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Dismissing Irenaeus’ Statement</a:t>
            </a:r>
          </a:p>
        </p:txBody>
      </p:sp>
      <p:sp>
        <p:nvSpPr>
          <p:cNvPr id="4" name="TextBox 3">
            <a:extLst>
              <a:ext uri="{FF2B5EF4-FFF2-40B4-BE49-F238E27FC236}">
                <a16:creationId xmlns:a16="http://schemas.microsoft.com/office/drawing/2014/main" id="{23AB05C5-6F4F-6775-F175-DABDC01DB5A6}"/>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
        <p:nvSpPr>
          <p:cNvPr id="5" name="TextBox 4">
            <a:extLst>
              <a:ext uri="{FF2B5EF4-FFF2-40B4-BE49-F238E27FC236}">
                <a16:creationId xmlns:a16="http://schemas.microsoft.com/office/drawing/2014/main" id="{9CFBDFB5-C72E-9BD2-4F3B-F93295AFD7F7}"/>
              </a:ext>
            </a:extLst>
          </p:cNvPr>
          <p:cNvSpPr txBox="1"/>
          <p:nvPr/>
        </p:nvSpPr>
        <p:spPr>
          <a:xfrm>
            <a:off x="732467" y="2474539"/>
            <a:ext cx="10727066" cy="3046988"/>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“for if it were necessary that his name should be distinctly revealed in this present time, it would have been announced by him who beheld the apocalyptic vision.</a:t>
            </a:r>
          </a:p>
          <a:p>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For it was seen not very long time since, but almost in our day, towards the end of Domitian’s reign.”</a:t>
            </a:r>
          </a:p>
          <a:p>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-Irenaeus, Against Heresies 5.30.3</a:t>
            </a:r>
          </a:p>
        </p:txBody>
      </p:sp>
    </p:spTree>
    <p:extLst>
      <p:ext uri="{BB962C8B-B14F-4D97-AF65-F5344CB8AC3E}">
        <p14:creationId xmlns:p14="http://schemas.microsoft.com/office/powerpoint/2010/main" val="345152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BED69-96F3-9608-CCC8-82F0722572B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6FE1BC-52F5-E935-DF8D-8E0D6A545984}"/>
              </a:ext>
            </a:extLst>
          </p:cNvPr>
          <p:cNvSpPr txBox="1"/>
          <p:nvPr/>
        </p:nvSpPr>
        <p:spPr>
          <a:xfrm>
            <a:off x="850395" y="1366002"/>
            <a:ext cx="10491210" cy="70788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Dismissing Irenaeus’ Statement</a:t>
            </a:r>
          </a:p>
        </p:txBody>
      </p:sp>
      <p:sp>
        <p:nvSpPr>
          <p:cNvPr id="4" name="TextBox 3">
            <a:extLst>
              <a:ext uri="{FF2B5EF4-FFF2-40B4-BE49-F238E27FC236}">
                <a16:creationId xmlns:a16="http://schemas.microsoft.com/office/drawing/2014/main" id="{9D9E744B-24A0-17EA-6655-1B17B023B2B1}"/>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
        <p:nvSpPr>
          <p:cNvPr id="5" name="TextBox 4">
            <a:extLst>
              <a:ext uri="{FF2B5EF4-FFF2-40B4-BE49-F238E27FC236}">
                <a16:creationId xmlns:a16="http://schemas.microsoft.com/office/drawing/2014/main" id="{55D63797-E9CA-0F03-B425-D910776FB8CB}"/>
              </a:ext>
            </a:extLst>
          </p:cNvPr>
          <p:cNvSpPr txBox="1"/>
          <p:nvPr/>
        </p:nvSpPr>
        <p:spPr>
          <a:xfrm>
            <a:off x="732467" y="2474539"/>
            <a:ext cx="10727066" cy="3046988"/>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“for if it were necessary that his name should be distinctly revealed in this present time, it would have been announced by him who beheld the apocalyptic vision.</a:t>
            </a:r>
          </a:p>
          <a:p>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For </a:t>
            </a:r>
            <a:r>
              <a:rPr lang="en-US" sz="2400" dirty="0">
                <a:solidFill>
                  <a:srgbClr val="FF0000"/>
                </a:solidFill>
                <a:highlight>
                  <a:srgbClr val="FFFF00"/>
                </a:highlight>
                <a:latin typeface="Avenir Medium" panose="02000503020000020003" pitchFamily="2" charset="0"/>
                <a:ea typeface="Tahoma" panose="020B0604030504040204" pitchFamily="34" charset="0"/>
                <a:cs typeface="Tahoma" panose="020B0604030504040204" pitchFamily="34" charset="0"/>
              </a:rPr>
              <a:t>it</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was seen not very long time since, but almost in our day, towards the end of Domitian’s reign.”</a:t>
            </a:r>
          </a:p>
          <a:p>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-Irenaeus, Against Heresies 5.30.3</a:t>
            </a:r>
          </a:p>
        </p:txBody>
      </p:sp>
    </p:spTree>
    <p:extLst>
      <p:ext uri="{BB962C8B-B14F-4D97-AF65-F5344CB8AC3E}">
        <p14:creationId xmlns:p14="http://schemas.microsoft.com/office/powerpoint/2010/main" val="234721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B5C97-05A0-7C2F-B4BF-8340409C7A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018CA6-147F-B876-F768-0419381139CC}"/>
              </a:ext>
            </a:extLst>
          </p:cNvPr>
          <p:cNvSpPr txBox="1"/>
          <p:nvPr/>
        </p:nvSpPr>
        <p:spPr>
          <a:xfrm>
            <a:off x="850395" y="1366002"/>
            <a:ext cx="10491210" cy="70788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Misrepresenting Eusebius (Ogden, </a:t>
            </a:r>
            <a:r>
              <a:rPr lang="en-US" sz="4000" dirty="0" err="1">
                <a:solidFill>
                  <a:schemeClr val="bg1"/>
                </a:solidFill>
                <a:latin typeface="Avenir Medium" panose="02000503020000020003" pitchFamily="2" charset="0"/>
                <a:ea typeface="Tahoma" panose="020B0604030504040204" pitchFamily="34" charset="0"/>
                <a:cs typeface="Tahoma" panose="020B0604030504040204" pitchFamily="34" charset="0"/>
              </a:rPr>
              <a:t>pg</a:t>
            </a: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 12)</a:t>
            </a:r>
          </a:p>
        </p:txBody>
      </p:sp>
      <p:sp>
        <p:nvSpPr>
          <p:cNvPr id="4" name="TextBox 3">
            <a:extLst>
              <a:ext uri="{FF2B5EF4-FFF2-40B4-BE49-F238E27FC236}">
                <a16:creationId xmlns:a16="http://schemas.microsoft.com/office/drawing/2014/main" id="{5BAE2F5B-638D-BC97-25E1-5FD60B19D95C}"/>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
        <p:nvSpPr>
          <p:cNvPr id="5" name="TextBox 4">
            <a:extLst>
              <a:ext uri="{FF2B5EF4-FFF2-40B4-BE49-F238E27FC236}">
                <a16:creationId xmlns:a16="http://schemas.microsoft.com/office/drawing/2014/main" id="{7A21E813-6ED3-DA99-3543-BB364F798E88}"/>
              </a:ext>
            </a:extLst>
          </p:cNvPr>
          <p:cNvSpPr txBox="1"/>
          <p:nvPr/>
        </p:nvSpPr>
        <p:spPr>
          <a:xfrm>
            <a:off x="732467" y="4134005"/>
            <a:ext cx="10727066" cy="1938992"/>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“But I cannot readily admit that he was the apostle, the son of Zebedee, the brother of James, by whom the Gospel of John and the Catholic Epistle were written….For the evangelist nowhere gives his name, or proclaims himself, either in the Gospel or Epistle."</a:t>
            </a: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-Eusebius, Ecclesiastical History 7.25</a:t>
            </a:r>
          </a:p>
        </p:txBody>
      </p:sp>
      <p:sp>
        <p:nvSpPr>
          <p:cNvPr id="3" name="TextBox 2">
            <a:extLst>
              <a:ext uri="{FF2B5EF4-FFF2-40B4-BE49-F238E27FC236}">
                <a16:creationId xmlns:a16="http://schemas.microsoft.com/office/drawing/2014/main" id="{BBE78A3A-F2B4-E248-D943-F75DF8771748}"/>
              </a:ext>
            </a:extLst>
          </p:cNvPr>
          <p:cNvSpPr txBox="1"/>
          <p:nvPr/>
        </p:nvSpPr>
        <p:spPr>
          <a:xfrm>
            <a:off x="706654" y="2073888"/>
            <a:ext cx="10727066" cy="1938992"/>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“It is said that in this persecution under Domitian the apostle and evangelist John, who was still alive, was condemned to dwell on the island of Patmos in consequence of his testimony to the divine word.”					</a:t>
            </a: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-Eusebius, Ecclesiastical History 3.18</a:t>
            </a:r>
          </a:p>
        </p:txBody>
      </p:sp>
    </p:spTree>
    <p:extLst>
      <p:ext uri="{BB962C8B-B14F-4D97-AF65-F5344CB8AC3E}">
        <p14:creationId xmlns:p14="http://schemas.microsoft.com/office/powerpoint/2010/main" val="391453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1A244-D15C-B680-55A1-19C425B16D9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4CA7F88-BEB0-81A6-EF6C-B3103FC85953}"/>
              </a:ext>
            </a:extLst>
          </p:cNvPr>
          <p:cNvSpPr txBox="1"/>
          <p:nvPr/>
        </p:nvSpPr>
        <p:spPr>
          <a:xfrm>
            <a:off x="850395" y="1366002"/>
            <a:ext cx="10491210" cy="70788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Misrepresenting Eusebius (Ogden, </a:t>
            </a:r>
            <a:r>
              <a:rPr lang="en-US" sz="4000" dirty="0" err="1">
                <a:solidFill>
                  <a:schemeClr val="bg1"/>
                </a:solidFill>
                <a:latin typeface="Avenir Medium" panose="02000503020000020003" pitchFamily="2" charset="0"/>
                <a:ea typeface="Tahoma" panose="020B0604030504040204" pitchFamily="34" charset="0"/>
                <a:cs typeface="Tahoma" panose="020B0604030504040204" pitchFamily="34" charset="0"/>
              </a:rPr>
              <a:t>pg</a:t>
            </a: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 12)</a:t>
            </a:r>
          </a:p>
        </p:txBody>
      </p:sp>
      <p:sp>
        <p:nvSpPr>
          <p:cNvPr id="4" name="TextBox 3">
            <a:extLst>
              <a:ext uri="{FF2B5EF4-FFF2-40B4-BE49-F238E27FC236}">
                <a16:creationId xmlns:a16="http://schemas.microsoft.com/office/drawing/2014/main" id="{1A395F39-CE92-56A0-61BC-552C1807A98F}"/>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
        <p:nvSpPr>
          <p:cNvPr id="6" name="TextBox 5">
            <a:extLst>
              <a:ext uri="{FF2B5EF4-FFF2-40B4-BE49-F238E27FC236}">
                <a16:creationId xmlns:a16="http://schemas.microsoft.com/office/drawing/2014/main" id="{DEB16DCC-1395-6127-C312-2CCF7DD3C4B3}"/>
              </a:ext>
            </a:extLst>
          </p:cNvPr>
          <p:cNvSpPr txBox="1"/>
          <p:nvPr/>
        </p:nvSpPr>
        <p:spPr>
          <a:xfrm>
            <a:off x="732467" y="4153172"/>
            <a:ext cx="10727066" cy="1569660"/>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“It is impossible for us to present irrefutable evidence that the apostle John wrote the book…But, since the apostle John is not identified in any of these works as author, we cannot be absolutely sure.”</a:t>
            </a: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-Arthur Ogden, </a:t>
            </a:r>
            <a:r>
              <a:rPr lang="en-US" sz="2400" dirty="0" err="1">
                <a:solidFill>
                  <a:schemeClr val="bg1"/>
                </a:solidFill>
                <a:latin typeface="Avenir Medium" panose="02000503020000020003" pitchFamily="2" charset="0"/>
                <a:ea typeface="Tahoma" panose="020B0604030504040204" pitchFamily="34" charset="0"/>
                <a:cs typeface="Tahoma" panose="020B0604030504040204" pitchFamily="34" charset="0"/>
              </a:rPr>
              <a:t>pg</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7</a:t>
            </a:r>
          </a:p>
        </p:txBody>
      </p:sp>
      <p:sp>
        <p:nvSpPr>
          <p:cNvPr id="7" name="TextBox 6">
            <a:extLst>
              <a:ext uri="{FF2B5EF4-FFF2-40B4-BE49-F238E27FC236}">
                <a16:creationId xmlns:a16="http://schemas.microsoft.com/office/drawing/2014/main" id="{CEEF0103-A233-7DEA-3DB3-06AA0797C73D}"/>
              </a:ext>
            </a:extLst>
          </p:cNvPr>
          <p:cNvSpPr txBox="1"/>
          <p:nvPr/>
        </p:nvSpPr>
        <p:spPr>
          <a:xfrm>
            <a:off x="732467" y="5863124"/>
            <a:ext cx="10727066" cy="830997"/>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“A question concerning the reliability of the statement as well as its force as evidence must be raised” (Ogden, </a:t>
            </a:r>
            <a:r>
              <a:rPr lang="en-US" sz="2400" dirty="0" err="1">
                <a:solidFill>
                  <a:schemeClr val="bg1"/>
                </a:solidFill>
                <a:latin typeface="Avenir Medium" panose="02000503020000020003" pitchFamily="2" charset="0"/>
                <a:ea typeface="Tahoma" panose="020B0604030504040204" pitchFamily="34" charset="0"/>
                <a:cs typeface="Tahoma" panose="020B0604030504040204" pitchFamily="34" charset="0"/>
              </a:rPr>
              <a:t>pg</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12)</a:t>
            </a:r>
          </a:p>
        </p:txBody>
      </p:sp>
      <p:sp>
        <p:nvSpPr>
          <p:cNvPr id="8" name="TextBox 7">
            <a:extLst>
              <a:ext uri="{FF2B5EF4-FFF2-40B4-BE49-F238E27FC236}">
                <a16:creationId xmlns:a16="http://schemas.microsoft.com/office/drawing/2014/main" id="{08B5ADCF-3508-2BF2-FED2-AF96F87E28D5}"/>
              </a:ext>
            </a:extLst>
          </p:cNvPr>
          <p:cNvSpPr txBox="1"/>
          <p:nvPr/>
        </p:nvSpPr>
        <p:spPr>
          <a:xfrm>
            <a:off x="732467" y="2156527"/>
            <a:ext cx="10727066" cy="1938992"/>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“But I cannot readily admit that he was the apostle, the son of Zebedee, the brother of James, by whom the Gospel of John and the Catholic Epistle were written….For the evangelist nowhere gives his name, or proclaims himself, either in the Gospel or Epistle."</a:t>
            </a: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-Eusebius, Ecclesiastical History 7.25</a:t>
            </a:r>
          </a:p>
        </p:txBody>
      </p:sp>
    </p:spTree>
    <p:extLst>
      <p:ext uri="{BB962C8B-B14F-4D97-AF65-F5344CB8AC3E}">
        <p14:creationId xmlns:p14="http://schemas.microsoft.com/office/powerpoint/2010/main" val="3310263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42E953-F3C8-2EA0-8CA8-5C9BC4D0644F}"/>
              </a:ext>
            </a:extLst>
          </p:cNvPr>
          <p:cNvPicPr>
            <a:picLocks noChangeAspect="1"/>
          </p:cNvPicPr>
          <p:nvPr/>
        </p:nvPicPr>
        <p:blipFill>
          <a:blip r:embed="rId2"/>
          <a:stretch>
            <a:fillRect/>
          </a:stretch>
        </p:blipFill>
        <p:spPr>
          <a:xfrm>
            <a:off x="0" y="0"/>
            <a:ext cx="12191998" cy="6857999"/>
          </a:xfrm>
          <a:prstGeom prst="rect">
            <a:avLst/>
          </a:prstGeom>
        </p:spPr>
      </p:pic>
      <p:pic>
        <p:nvPicPr>
          <p:cNvPr id="3" name="Picture 2">
            <a:extLst>
              <a:ext uri="{FF2B5EF4-FFF2-40B4-BE49-F238E27FC236}">
                <a16:creationId xmlns:a16="http://schemas.microsoft.com/office/drawing/2014/main" id="{645BE9EB-EC8B-DAED-A081-D39D85415B81}"/>
              </a:ext>
            </a:extLst>
          </p:cNvPr>
          <p:cNvPicPr>
            <a:picLocks noChangeAspect="1"/>
          </p:cNvPicPr>
          <p:nvPr/>
        </p:nvPicPr>
        <p:blipFill>
          <a:blip r:embed="rId3"/>
          <a:stretch>
            <a:fillRect/>
          </a:stretch>
        </p:blipFill>
        <p:spPr>
          <a:xfrm>
            <a:off x="-2" y="146305"/>
            <a:ext cx="12191999" cy="6857999"/>
          </a:xfrm>
          <a:prstGeom prst="rect">
            <a:avLst/>
          </a:prstGeom>
        </p:spPr>
      </p:pic>
      <p:pic>
        <p:nvPicPr>
          <p:cNvPr id="5" name="Picture 4">
            <a:extLst>
              <a:ext uri="{FF2B5EF4-FFF2-40B4-BE49-F238E27FC236}">
                <a16:creationId xmlns:a16="http://schemas.microsoft.com/office/drawing/2014/main" id="{3E298C96-25C0-FEC6-8E08-0BB60C088B8E}"/>
              </a:ext>
            </a:extLst>
          </p:cNvPr>
          <p:cNvPicPr>
            <a:picLocks noChangeAspect="1"/>
          </p:cNvPicPr>
          <p:nvPr/>
        </p:nvPicPr>
        <p:blipFill>
          <a:blip r:embed="rId4"/>
          <a:stretch>
            <a:fillRect/>
          </a:stretch>
        </p:blipFill>
        <p:spPr>
          <a:xfrm>
            <a:off x="-3" y="0"/>
            <a:ext cx="12192000" cy="6858000"/>
          </a:xfrm>
          <a:prstGeom prst="rect">
            <a:avLst/>
          </a:prstGeom>
        </p:spPr>
      </p:pic>
    </p:spTree>
    <p:extLst>
      <p:ext uri="{BB962C8B-B14F-4D97-AF65-F5344CB8AC3E}">
        <p14:creationId xmlns:p14="http://schemas.microsoft.com/office/powerpoint/2010/main" val="59980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38AE-667D-1935-964F-C6415E9287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CCFC7E-CC57-C885-1A46-A2D7D9B03432}"/>
              </a:ext>
            </a:extLst>
          </p:cNvPr>
          <p:cNvSpPr txBox="1"/>
          <p:nvPr/>
        </p:nvSpPr>
        <p:spPr>
          <a:xfrm>
            <a:off x="850395" y="1366002"/>
            <a:ext cx="10491210" cy="1569660"/>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“A Stupid Mistake” (Ogden, </a:t>
            </a:r>
            <a:r>
              <a:rPr lang="en-US" sz="4000" dirty="0" err="1">
                <a:solidFill>
                  <a:schemeClr val="bg1"/>
                </a:solidFill>
                <a:latin typeface="Avenir Medium" panose="02000503020000020003" pitchFamily="2" charset="0"/>
                <a:ea typeface="Tahoma" panose="020B0604030504040204" pitchFamily="34" charset="0"/>
                <a:cs typeface="Tahoma" panose="020B0604030504040204" pitchFamily="34" charset="0"/>
              </a:rPr>
              <a:t>pg</a:t>
            </a: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 12)</a:t>
            </a:r>
          </a:p>
          <a:p>
            <a:pPr marL="742950" lvl="1" indent="-285750">
              <a:buFont typeface="Arial" panose="020B0604020202020204" pitchFamily="34" charset="0"/>
              <a:buChar char="•"/>
            </a:pPr>
            <a:r>
              <a:rPr lang="el-GR"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Δομετιανοῦ</a:t>
            </a:r>
            <a:r>
              <a:rPr lang="el-GR" sz="28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Domitianou</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possesive</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“of Domitian”)</a:t>
            </a:r>
          </a:p>
          <a:p>
            <a:pPr marL="742950" lvl="1" indent="-285750">
              <a:buFont typeface="Arial" panose="020B0604020202020204" pitchFamily="34" charset="0"/>
              <a:buChar char="•"/>
            </a:pPr>
            <a:r>
              <a:rPr lang="el-GR"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Δομετιανικός</a:t>
            </a:r>
            <a:r>
              <a:rPr lang="el-GR" sz="28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Domitianikos</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adjective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Domitianic</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a:t>
            </a:r>
          </a:p>
        </p:txBody>
      </p:sp>
      <p:sp>
        <p:nvSpPr>
          <p:cNvPr id="4" name="TextBox 3">
            <a:extLst>
              <a:ext uri="{FF2B5EF4-FFF2-40B4-BE49-F238E27FC236}">
                <a16:creationId xmlns:a16="http://schemas.microsoft.com/office/drawing/2014/main" id="{7461C4AD-D3B9-068C-D97B-1E2C34DEE427}"/>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Tree>
    <p:extLst>
      <p:ext uri="{BB962C8B-B14F-4D97-AF65-F5344CB8AC3E}">
        <p14:creationId xmlns:p14="http://schemas.microsoft.com/office/powerpoint/2010/main" val="204570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27FCE-D926-C58A-2057-9F782A710F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86420A-A150-E3B9-AA74-75991DCBF605}"/>
              </a:ext>
            </a:extLst>
          </p:cNvPr>
          <p:cNvSpPr txBox="1"/>
          <p:nvPr/>
        </p:nvSpPr>
        <p:spPr>
          <a:xfrm>
            <a:off x="850395" y="1366002"/>
            <a:ext cx="10491210" cy="2862322"/>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“A Stupid Mistake” (Ogden, </a:t>
            </a:r>
            <a:r>
              <a:rPr lang="en-US" sz="4000" dirty="0" err="1">
                <a:solidFill>
                  <a:schemeClr val="bg1"/>
                </a:solidFill>
                <a:latin typeface="Avenir Medium" panose="02000503020000020003" pitchFamily="2" charset="0"/>
                <a:ea typeface="Tahoma" panose="020B0604030504040204" pitchFamily="34" charset="0"/>
                <a:cs typeface="Tahoma" panose="020B0604030504040204" pitchFamily="34" charset="0"/>
              </a:rPr>
              <a:t>pg</a:t>
            </a: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 12)</a:t>
            </a:r>
          </a:p>
          <a:p>
            <a:pPr marL="742950" lvl="1" indent="-285750">
              <a:buFont typeface="Arial" panose="020B0604020202020204" pitchFamily="34" charset="0"/>
              <a:buChar char="•"/>
            </a:pPr>
            <a:r>
              <a:rPr lang="el-GR" sz="2800" dirty="0" err="1">
                <a:solidFill>
                  <a:srgbClr val="FF0000"/>
                </a:solidFill>
                <a:latin typeface="Avenir Medium" panose="02000503020000020003" pitchFamily="2" charset="0"/>
                <a:ea typeface="Tahoma" panose="020B0604030504040204" pitchFamily="34" charset="0"/>
                <a:cs typeface="Tahoma" panose="020B0604030504040204" pitchFamily="34" charset="0"/>
              </a:rPr>
              <a:t>Δομετιανοῦ</a:t>
            </a:r>
            <a:r>
              <a:rPr lang="el-GR" sz="2800" dirty="0">
                <a:solidFill>
                  <a:srgbClr val="FF0000"/>
                </a:solidFill>
                <a:latin typeface="Avenir Medium" panose="02000503020000020003" pitchFamily="2" charset="0"/>
                <a:ea typeface="Tahoma" panose="020B0604030504040204" pitchFamily="34" charset="0"/>
                <a:cs typeface="Tahoma" panose="020B0604030504040204" pitchFamily="34" charset="0"/>
              </a:rPr>
              <a:t> (</a:t>
            </a:r>
            <a:r>
              <a:rPr lang="en-US" sz="2800" dirty="0" err="1">
                <a:solidFill>
                  <a:srgbClr val="FF0000"/>
                </a:solidFill>
                <a:latin typeface="Avenir Medium" panose="02000503020000020003" pitchFamily="2" charset="0"/>
                <a:ea typeface="Tahoma" panose="020B0604030504040204" pitchFamily="34" charset="0"/>
                <a:cs typeface="Tahoma" panose="020B0604030504040204" pitchFamily="34" charset="0"/>
              </a:rPr>
              <a:t>Domitianou</a:t>
            </a:r>
            <a:r>
              <a:rPr lang="en-US" sz="2800" dirty="0">
                <a:solidFill>
                  <a:srgbClr val="FF0000"/>
                </a:solidFill>
                <a:latin typeface="Avenir Medium" panose="02000503020000020003" pitchFamily="2" charset="0"/>
                <a:ea typeface="Tahoma" panose="020B0604030504040204" pitchFamily="34" charset="0"/>
                <a:cs typeface="Tahoma" panose="020B0604030504040204" pitchFamily="34" charset="0"/>
              </a:rPr>
              <a:t>, </a:t>
            </a:r>
            <a:r>
              <a:rPr lang="en-US" sz="2800" dirty="0" err="1">
                <a:solidFill>
                  <a:srgbClr val="FF0000"/>
                </a:solidFill>
                <a:latin typeface="Avenir Medium" panose="02000503020000020003" pitchFamily="2" charset="0"/>
                <a:ea typeface="Tahoma" panose="020B0604030504040204" pitchFamily="34" charset="0"/>
                <a:cs typeface="Tahoma" panose="020B0604030504040204" pitchFamily="34" charset="0"/>
              </a:rPr>
              <a:t>possesive</a:t>
            </a:r>
            <a:r>
              <a:rPr lang="en-US" sz="2800" dirty="0">
                <a:solidFill>
                  <a:srgbClr val="FF0000"/>
                </a:solidFill>
                <a:latin typeface="Avenir Medium" panose="02000503020000020003" pitchFamily="2" charset="0"/>
                <a:ea typeface="Tahoma" panose="020B0604030504040204" pitchFamily="34" charset="0"/>
                <a:cs typeface="Tahoma" panose="020B0604030504040204" pitchFamily="34" charset="0"/>
              </a:rPr>
              <a:t> “of Domitian”)</a:t>
            </a:r>
          </a:p>
          <a:p>
            <a:pPr marL="742950" lvl="1" indent="-285750">
              <a:buFont typeface="Arial" panose="020B0604020202020204" pitchFamily="34" charset="0"/>
              <a:buChar char="•"/>
            </a:pPr>
            <a:r>
              <a:rPr lang="el-GR" sz="2800" dirty="0" err="1">
                <a:solidFill>
                  <a:srgbClr val="FF0000"/>
                </a:solidFill>
                <a:latin typeface="Avenir Medium" panose="02000503020000020003" pitchFamily="2" charset="0"/>
                <a:ea typeface="Tahoma" panose="020B0604030504040204" pitchFamily="34" charset="0"/>
                <a:cs typeface="Tahoma" panose="020B0604030504040204" pitchFamily="34" charset="0"/>
              </a:rPr>
              <a:t>Δομετιανικός</a:t>
            </a:r>
            <a:r>
              <a:rPr lang="el-GR" sz="2800" dirty="0">
                <a:solidFill>
                  <a:srgbClr val="FF0000"/>
                </a:solidFill>
                <a:latin typeface="Avenir Medium" panose="02000503020000020003" pitchFamily="2" charset="0"/>
                <a:ea typeface="Tahoma" panose="020B0604030504040204" pitchFamily="34" charset="0"/>
                <a:cs typeface="Tahoma" panose="020B0604030504040204" pitchFamily="34" charset="0"/>
              </a:rPr>
              <a:t> (</a:t>
            </a:r>
            <a:r>
              <a:rPr lang="en-US" sz="2800" dirty="0" err="1">
                <a:solidFill>
                  <a:srgbClr val="FF0000"/>
                </a:solidFill>
                <a:latin typeface="Avenir Medium" panose="02000503020000020003" pitchFamily="2" charset="0"/>
                <a:ea typeface="Tahoma" panose="020B0604030504040204" pitchFamily="34" charset="0"/>
                <a:cs typeface="Tahoma" panose="020B0604030504040204" pitchFamily="34" charset="0"/>
              </a:rPr>
              <a:t>Domitianikos</a:t>
            </a:r>
            <a:r>
              <a:rPr lang="en-US" sz="2800" dirty="0">
                <a:solidFill>
                  <a:srgbClr val="FF0000"/>
                </a:solidFill>
                <a:latin typeface="Avenir Medium" panose="02000503020000020003" pitchFamily="2" charset="0"/>
                <a:ea typeface="Tahoma" panose="020B0604030504040204" pitchFamily="34" charset="0"/>
                <a:cs typeface="Tahoma" panose="020B0604030504040204" pitchFamily="34" charset="0"/>
              </a:rPr>
              <a:t>, adjective “</a:t>
            </a:r>
            <a:r>
              <a:rPr lang="en-US" sz="2800" dirty="0" err="1">
                <a:solidFill>
                  <a:srgbClr val="FF0000"/>
                </a:solidFill>
                <a:latin typeface="Avenir Medium" panose="02000503020000020003" pitchFamily="2" charset="0"/>
                <a:ea typeface="Tahoma" panose="020B0604030504040204" pitchFamily="34" charset="0"/>
                <a:cs typeface="Tahoma" panose="020B0604030504040204" pitchFamily="34" charset="0"/>
              </a:rPr>
              <a:t>Domitianic</a:t>
            </a:r>
            <a:r>
              <a:rPr lang="en-US" sz="2800" dirty="0">
                <a:solidFill>
                  <a:srgbClr val="FF0000"/>
                </a:solidFill>
                <a:latin typeface="Avenir Medium" panose="02000503020000020003" pitchFamily="2" charset="0"/>
                <a:ea typeface="Tahoma" panose="020B0604030504040204" pitchFamily="34" charset="0"/>
                <a:cs typeface="Tahoma" panose="020B0604030504040204" pitchFamily="34" charset="0"/>
              </a:rPr>
              <a:t>”)</a:t>
            </a:r>
          </a:p>
          <a:p>
            <a:pPr marL="742950" lvl="1" indent="-285750">
              <a:buFont typeface="Arial" panose="020B0604020202020204" pitchFamily="34" charset="0"/>
              <a:buChar char="•"/>
            </a:pPr>
            <a:endPar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l-GR"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Δομετιανοῦ</a:t>
            </a:r>
            <a:r>
              <a:rPr lang="el-GR" sz="28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Domitianou</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possesive</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“of Nero”)</a:t>
            </a:r>
          </a:p>
          <a:p>
            <a:pPr marL="742950" lvl="1" indent="-285750">
              <a:buFont typeface="Arial" panose="020B0604020202020204" pitchFamily="34" charset="0"/>
              <a:buChar char="•"/>
            </a:pPr>
            <a:r>
              <a:rPr lang="el-GR"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Δομετιανικός</a:t>
            </a:r>
            <a:r>
              <a:rPr lang="el-GR" sz="28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Domitianikos</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adjective “Nero”)</a:t>
            </a:r>
          </a:p>
        </p:txBody>
      </p:sp>
      <p:sp>
        <p:nvSpPr>
          <p:cNvPr id="4" name="TextBox 3">
            <a:extLst>
              <a:ext uri="{FF2B5EF4-FFF2-40B4-BE49-F238E27FC236}">
                <a16:creationId xmlns:a16="http://schemas.microsoft.com/office/drawing/2014/main" id="{973ABCCB-FBC2-509C-A3BB-8EBB41C00D54}"/>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Tree>
    <p:extLst>
      <p:ext uri="{BB962C8B-B14F-4D97-AF65-F5344CB8AC3E}">
        <p14:creationId xmlns:p14="http://schemas.microsoft.com/office/powerpoint/2010/main" val="245164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2501D-D019-99D1-B015-7C7FE4660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E235AA0-E539-E60C-C209-7711E455E755}"/>
              </a:ext>
            </a:extLst>
          </p:cNvPr>
          <p:cNvSpPr txBox="1"/>
          <p:nvPr/>
        </p:nvSpPr>
        <p:spPr>
          <a:xfrm>
            <a:off x="850395" y="1366002"/>
            <a:ext cx="10491210" cy="70788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Dismissing Irenaeus’ Statement</a:t>
            </a:r>
          </a:p>
        </p:txBody>
      </p:sp>
      <p:sp>
        <p:nvSpPr>
          <p:cNvPr id="4" name="TextBox 3">
            <a:extLst>
              <a:ext uri="{FF2B5EF4-FFF2-40B4-BE49-F238E27FC236}">
                <a16:creationId xmlns:a16="http://schemas.microsoft.com/office/drawing/2014/main" id="{D76C00F3-1B25-6B36-F11A-8F94A3336A63}"/>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
        <p:nvSpPr>
          <p:cNvPr id="5" name="TextBox 4">
            <a:extLst>
              <a:ext uri="{FF2B5EF4-FFF2-40B4-BE49-F238E27FC236}">
                <a16:creationId xmlns:a16="http://schemas.microsoft.com/office/drawing/2014/main" id="{9D07C1C7-2120-F990-77DB-F093B4D1A53A}"/>
              </a:ext>
            </a:extLst>
          </p:cNvPr>
          <p:cNvSpPr txBox="1"/>
          <p:nvPr/>
        </p:nvSpPr>
        <p:spPr>
          <a:xfrm>
            <a:off x="732467" y="2474539"/>
            <a:ext cx="10727066" cy="3046988"/>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“for if it were necessary that his name should be distinctly revealed in this present time, it would have been announced by him who beheld the apocalyptic vision.</a:t>
            </a:r>
          </a:p>
          <a:p>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For it was seen not very long time since, but almost in our day, towards the end of Domitian’s reign.”</a:t>
            </a:r>
          </a:p>
          <a:p>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-Irenaeus, Against Heresies 5.30.3</a:t>
            </a:r>
          </a:p>
        </p:txBody>
      </p:sp>
    </p:spTree>
    <p:extLst>
      <p:ext uri="{BB962C8B-B14F-4D97-AF65-F5344CB8AC3E}">
        <p14:creationId xmlns:p14="http://schemas.microsoft.com/office/powerpoint/2010/main" val="208480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F7D8D-88A9-FB2F-9868-DE9DB9EE9E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101C7-EC6C-B6E5-E65F-2C04589FBDC7}"/>
              </a:ext>
            </a:extLst>
          </p:cNvPr>
          <p:cNvSpPr txBox="1"/>
          <p:nvPr/>
        </p:nvSpPr>
        <p:spPr>
          <a:xfrm>
            <a:off x="850395" y="1366002"/>
            <a:ext cx="10491210" cy="70788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Dismissing Irenaeus’ Statement</a:t>
            </a:r>
          </a:p>
        </p:txBody>
      </p:sp>
      <p:sp>
        <p:nvSpPr>
          <p:cNvPr id="4" name="TextBox 3">
            <a:extLst>
              <a:ext uri="{FF2B5EF4-FFF2-40B4-BE49-F238E27FC236}">
                <a16:creationId xmlns:a16="http://schemas.microsoft.com/office/drawing/2014/main" id="{0A4BBCFE-D2F1-6832-59AC-93BB6E9340CB}"/>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
        <p:nvSpPr>
          <p:cNvPr id="5" name="TextBox 4">
            <a:extLst>
              <a:ext uri="{FF2B5EF4-FFF2-40B4-BE49-F238E27FC236}">
                <a16:creationId xmlns:a16="http://schemas.microsoft.com/office/drawing/2014/main" id="{E6E2C4D2-99FA-BA1B-4A59-30AACAE54459}"/>
              </a:ext>
            </a:extLst>
          </p:cNvPr>
          <p:cNvSpPr txBox="1"/>
          <p:nvPr/>
        </p:nvSpPr>
        <p:spPr>
          <a:xfrm>
            <a:off x="732467" y="2474539"/>
            <a:ext cx="10727066" cy="3046988"/>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“for if it were necessary that his name should be distinctly revealed in this present time, it would have been announced by him who beheld the apocalyptic vision.</a:t>
            </a:r>
          </a:p>
          <a:p>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For </a:t>
            </a:r>
            <a:r>
              <a:rPr lang="en-US" sz="2400" dirty="0">
                <a:solidFill>
                  <a:srgbClr val="FF0000"/>
                </a:solidFill>
                <a:latin typeface="Avenir Medium" panose="02000503020000020003" pitchFamily="2" charset="0"/>
                <a:ea typeface="Tahoma" panose="020B0604030504040204" pitchFamily="34" charset="0"/>
                <a:cs typeface="Tahoma" panose="020B0604030504040204" pitchFamily="34" charset="0"/>
              </a:rPr>
              <a:t>John</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was seen </a:t>
            </a:r>
            <a:r>
              <a:rPr lang="en-US" sz="2400" dirty="0">
                <a:solidFill>
                  <a:srgbClr val="FF0000"/>
                </a:solidFill>
                <a:latin typeface="Avenir Medium" panose="02000503020000020003" pitchFamily="2" charset="0"/>
                <a:ea typeface="Tahoma" panose="020B0604030504040204" pitchFamily="34" charset="0"/>
                <a:cs typeface="Tahoma" panose="020B0604030504040204" pitchFamily="34" charset="0"/>
              </a:rPr>
              <a:t>[by Polycarp] </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not very long time since, but almost in our day, towards the end of Domitian’s reign.”</a:t>
            </a:r>
          </a:p>
          <a:p>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-Irenaeus, Against Heresies 5.30.3</a:t>
            </a:r>
          </a:p>
        </p:txBody>
      </p:sp>
    </p:spTree>
    <p:extLst>
      <p:ext uri="{BB962C8B-B14F-4D97-AF65-F5344CB8AC3E}">
        <p14:creationId xmlns:p14="http://schemas.microsoft.com/office/powerpoint/2010/main" val="93661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44D44-7A72-E810-D235-3EBD9B88C4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8CE0649-0C77-BE1E-18F2-FB61C4B82234}"/>
              </a:ext>
            </a:extLst>
          </p:cNvPr>
          <p:cNvSpPr txBox="1"/>
          <p:nvPr/>
        </p:nvSpPr>
        <p:spPr>
          <a:xfrm>
            <a:off x="850395" y="1366002"/>
            <a:ext cx="10491210" cy="70788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Dismissing Irenaeus’ Statement</a:t>
            </a:r>
          </a:p>
        </p:txBody>
      </p:sp>
      <p:sp>
        <p:nvSpPr>
          <p:cNvPr id="4" name="TextBox 3">
            <a:extLst>
              <a:ext uri="{FF2B5EF4-FFF2-40B4-BE49-F238E27FC236}">
                <a16:creationId xmlns:a16="http://schemas.microsoft.com/office/drawing/2014/main" id="{CC325F63-BA1B-F8BC-DEFA-344E799D7716}"/>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Dating of the Book</a:t>
            </a:r>
          </a:p>
        </p:txBody>
      </p:sp>
      <p:sp>
        <p:nvSpPr>
          <p:cNvPr id="5" name="TextBox 4">
            <a:extLst>
              <a:ext uri="{FF2B5EF4-FFF2-40B4-BE49-F238E27FC236}">
                <a16:creationId xmlns:a16="http://schemas.microsoft.com/office/drawing/2014/main" id="{FC26BA31-4712-BCEC-C056-3B16389A7F52}"/>
              </a:ext>
            </a:extLst>
          </p:cNvPr>
          <p:cNvSpPr txBox="1"/>
          <p:nvPr/>
        </p:nvSpPr>
        <p:spPr>
          <a:xfrm>
            <a:off x="732467" y="2474539"/>
            <a:ext cx="10727066" cy="3046988"/>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“for if it were necessary that his name should be distinctly revealed in this present time, it would have been announced by him who beheld the apocalyptic vision.</a:t>
            </a:r>
          </a:p>
          <a:p>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For </a:t>
            </a:r>
            <a:r>
              <a:rPr lang="en-US" sz="2400" dirty="0">
                <a:solidFill>
                  <a:srgbClr val="FF0000"/>
                </a:solidFill>
                <a:latin typeface="Avenir Medium" panose="02000503020000020003" pitchFamily="2" charset="0"/>
                <a:ea typeface="Tahoma" panose="020B0604030504040204" pitchFamily="34" charset="0"/>
                <a:cs typeface="Tahoma" panose="020B0604030504040204" pitchFamily="34" charset="0"/>
              </a:rPr>
              <a:t>John</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was seen </a:t>
            </a:r>
            <a:r>
              <a:rPr lang="en-US" sz="2400" dirty="0">
                <a:solidFill>
                  <a:srgbClr val="FF0000"/>
                </a:solidFill>
                <a:latin typeface="Avenir Medium" panose="02000503020000020003" pitchFamily="2" charset="0"/>
                <a:ea typeface="Tahoma" panose="020B0604030504040204" pitchFamily="34" charset="0"/>
                <a:cs typeface="Tahoma" panose="020B0604030504040204" pitchFamily="34" charset="0"/>
              </a:rPr>
              <a:t>[by Polycarp] </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not very long time since, but almost in our day, towards the end of </a:t>
            </a:r>
            <a:r>
              <a:rPr lang="en-US" sz="2400" dirty="0">
                <a:solidFill>
                  <a:srgbClr val="FF0000"/>
                </a:solidFill>
                <a:latin typeface="Avenir Medium" panose="02000503020000020003" pitchFamily="2" charset="0"/>
                <a:ea typeface="Tahoma" panose="020B0604030504040204" pitchFamily="34" charset="0"/>
                <a:cs typeface="Tahoma" panose="020B0604030504040204" pitchFamily="34" charset="0"/>
              </a:rPr>
              <a:t>Nero’s</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reign.”</a:t>
            </a:r>
          </a:p>
          <a:p>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-Irenaeus, Against Heresies 5.30.3</a:t>
            </a:r>
          </a:p>
        </p:txBody>
      </p:sp>
    </p:spTree>
    <p:extLst>
      <p:ext uri="{BB962C8B-B14F-4D97-AF65-F5344CB8AC3E}">
        <p14:creationId xmlns:p14="http://schemas.microsoft.com/office/powerpoint/2010/main" val="286361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A3AC7-32E0-2F0E-C6A4-039B77305F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09D350-FBAD-E224-A35B-EC2D96FF8818}"/>
              </a:ext>
            </a:extLst>
          </p:cNvPr>
          <p:cNvSpPr txBox="1"/>
          <p:nvPr/>
        </p:nvSpPr>
        <p:spPr>
          <a:xfrm>
            <a:off x="850395" y="1366002"/>
            <a:ext cx="10491210" cy="1200329"/>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Cry of the Martyrs (Ogden, Page 20)</a:t>
            </a:r>
          </a:p>
          <a:p>
            <a:pPr marL="285750" indent="-285750">
              <a:buFont typeface="Arial" panose="020B0604020202020204" pitchFamily="34" charset="0"/>
              <a:buChar char="•"/>
            </a:pP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B2A7471C-237F-CBC0-F9E2-EB6BF1D67568}"/>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Jewish Scope</a:t>
            </a:r>
          </a:p>
        </p:txBody>
      </p:sp>
      <p:sp>
        <p:nvSpPr>
          <p:cNvPr id="3" name="TextBox 2">
            <a:extLst>
              <a:ext uri="{FF2B5EF4-FFF2-40B4-BE49-F238E27FC236}">
                <a16:creationId xmlns:a16="http://schemas.microsoft.com/office/drawing/2014/main" id="{36449C08-2891-56E7-39A0-2302798664C8}"/>
              </a:ext>
            </a:extLst>
          </p:cNvPr>
          <p:cNvSpPr txBox="1"/>
          <p:nvPr/>
        </p:nvSpPr>
        <p:spPr>
          <a:xfrm>
            <a:off x="732467" y="2474539"/>
            <a:ext cx="10727066" cy="830997"/>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“How long…until you judge and avenge our blood on those who dwell on the earth?” Revelation 6:10</a:t>
            </a:r>
          </a:p>
        </p:txBody>
      </p:sp>
    </p:spTree>
    <p:extLst>
      <p:ext uri="{BB962C8B-B14F-4D97-AF65-F5344CB8AC3E}">
        <p14:creationId xmlns:p14="http://schemas.microsoft.com/office/powerpoint/2010/main" val="19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93BFD-240B-EA5E-B9D3-7D414DC742B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2B88D1-EDA5-4F75-7A57-9D32CD2B9C6D}"/>
              </a:ext>
            </a:extLst>
          </p:cNvPr>
          <p:cNvSpPr txBox="1"/>
          <p:nvPr/>
        </p:nvSpPr>
        <p:spPr>
          <a:xfrm>
            <a:off x="850395" y="1366002"/>
            <a:ext cx="10491210" cy="1815882"/>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Cry of the Martyrs (Ogden, Page 20)</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Scope of Vengeance (Ogden, Page 20)</a:t>
            </a:r>
          </a:p>
          <a:p>
            <a:pPr marL="285750" indent="-285750">
              <a:buFont typeface="Arial" panose="020B0604020202020204" pitchFamily="34" charset="0"/>
              <a:buChar char="•"/>
            </a:pP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4422C482-ADDD-9A05-80B8-1E07ED1768B3}"/>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Jewish Scope</a:t>
            </a:r>
          </a:p>
        </p:txBody>
      </p:sp>
      <p:sp>
        <p:nvSpPr>
          <p:cNvPr id="3" name="TextBox 2">
            <a:extLst>
              <a:ext uri="{FF2B5EF4-FFF2-40B4-BE49-F238E27FC236}">
                <a16:creationId xmlns:a16="http://schemas.microsoft.com/office/drawing/2014/main" id="{8CEDBB67-6E37-E272-FB69-2E1F0A58C89F}"/>
              </a:ext>
            </a:extLst>
          </p:cNvPr>
          <p:cNvSpPr txBox="1"/>
          <p:nvPr/>
        </p:nvSpPr>
        <p:spPr>
          <a:xfrm>
            <a:off x="732467" y="2845120"/>
            <a:ext cx="10727066" cy="830997"/>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Babylon is condemned for the “blood of prophets and saints and all who have been slain on the earth.”  Revelation 18:24</a:t>
            </a:r>
          </a:p>
        </p:txBody>
      </p:sp>
    </p:spTree>
    <p:extLst>
      <p:ext uri="{BB962C8B-B14F-4D97-AF65-F5344CB8AC3E}">
        <p14:creationId xmlns:p14="http://schemas.microsoft.com/office/powerpoint/2010/main" val="242744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17A88-BE02-3C7D-F085-198BCFF270C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24C7473-0530-3298-1DA1-E5D44E2C7C1D}"/>
              </a:ext>
            </a:extLst>
          </p:cNvPr>
          <p:cNvSpPr txBox="1"/>
          <p:nvPr/>
        </p:nvSpPr>
        <p:spPr>
          <a:xfrm>
            <a:off x="850395" y="1366002"/>
            <a:ext cx="10491210" cy="2431435"/>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Cry of the Martyrs (Ogden, Page 20)</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Scope of Vengeance (Ogden, Page 20)</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Misplaced Emphasis on the Jews</a:t>
            </a:r>
          </a:p>
          <a:p>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8D8DCE6F-F8CD-C9CE-2F8D-0625AE5A313B}"/>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Jewish Scope</a:t>
            </a:r>
          </a:p>
        </p:txBody>
      </p:sp>
    </p:spTree>
    <p:extLst>
      <p:ext uri="{BB962C8B-B14F-4D97-AF65-F5344CB8AC3E}">
        <p14:creationId xmlns:p14="http://schemas.microsoft.com/office/powerpoint/2010/main" val="410516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F1F7E-FF05-61D8-3376-4A29C238B99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74D068A-5E88-01A6-9D14-B2BF660E38A3}"/>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Proposed Theme</a:t>
            </a:r>
          </a:p>
        </p:txBody>
      </p:sp>
      <p:sp>
        <p:nvSpPr>
          <p:cNvPr id="3" name="TextBox 2">
            <a:extLst>
              <a:ext uri="{FF2B5EF4-FFF2-40B4-BE49-F238E27FC236}">
                <a16:creationId xmlns:a16="http://schemas.microsoft.com/office/drawing/2014/main" id="{711D74F3-D35A-4628-C0CA-35B7DFF316BB}"/>
              </a:ext>
            </a:extLst>
          </p:cNvPr>
          <p:cNvSpPr txBox="1"/>
          <p:nvPr/>
        </p:nvSpPr>
        <p:spPr>
          <a:xfrm>
            <a:off x="732467" y="1845733"/>
            <a:ext cx="10727066" cy="1938992"/>
          </a:xfrm>
          <a:prstGeom prst="rect">
            <a:avLst/>
          </a:prstGeom>
          <a:noFill/>
        </p:spPr>
        <p:txBody>
          <a:bodyPr wrap="square" rtlCol="0">
            <a:spAutoFit/>
          </a:bodyPr>
          <a:lstStyle/>
          <a:p>
            <a:pPr algn="ct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“The victory of Christ and the church over Satan and his helpers, the victory of the saints over all foes, victory in Jesus, the heavens still reign.” (Ogden, pg-24)</a:t>
            </a:r>
          </a:p>
          <a:p>
            <a:pPr algn="ctr"/>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algn="ct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“The avenging of the apostles and the prophets.” (Ogden pg-24)</a:t>
            </a:r>
          </a:p>
        </p:txBody>
      </p:sp>
    </p:spTree>
    <p:extLst>
      <p:ext uri="{BB962C8B-B14F-4D97-AF65-F5344CB8AC3E}">
        <p14:creationId xmlns:p14="http://schemas.microsoft.com/office/powerpoint/2010/main" val="295749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D84D4-497D-74D7-40C8-0802BCDE8EC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981CD3-709E-4A1C-1A5D-F1EC41D8FB58}"/>
              </a:ext>
            </a:extLst>
          </p:cNvPr>
          <p:cNvSpPr txBox="1"/>
          <p:nvPr/>
        </p:nvSpPr>
        <p:spPr>
          <a:xfrm>
            <a:off x="1832721" y="379325"/>
            <a:ext cx="10727066" cy="1446550"/>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Proposed Emphasis on Jerusalem</a:t>
            </a:r>
          </a:p>
        </p:txBody>
      </p:sp>
      <p:sp>
        <p:nvSpPr>
          <p:cNvPr id="3" name="TextBox 2">
            <a:extLst>
              <a:ext uri="{FF2B5EF4-FFF2-40B4-BE49-F238E27FC236}">
                <a16:creationId xmlns:a16="http://schemas.microsoft.com/office/drawing/2014/main" id="{19362AA7-A70B-9867-CD36-48E337E6578B}"/>
              </a:ext>
            </a:extLst>
          </p:cNvPr>
          <p:cNvSpPr txBox="1"/>
          <p:nvPr/>
        </p:nvSpPr>
        <p:spPr>
          <a:xfrm>
            <a:off x="732467" y="2497666"/>
            <a:ext cx="10727066"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“things which must shortly come to pass”  Revelation 1:1</a:t>
            </a:r>
          </a:p>
        </p:txBody>
      </p:sp>
      <p:sp>
        <p:nvSpPr>
          <p:cNvPr id="2" name="TextBox 1">
            <a:extLst>
              <a:ext uri="{FF2B5EF4-FFF2-40B4-BE49-F238E27FC236}">
                <a16:creationId xmlns:a16="http://schemas.microsoft.com/office/drawing/2014/main" id="{695AE410-E6DC-34A1-7A27-BB06C63C536E}"/>
              </a:ext>
            </a:extLst>
          </p:cNvPr>
          <p:cNvSpPr txBox="1"/>
          <p:nvPr/>
        </p:nvSpPr>
        <p:spPr>
          <a:xfrm>
            <a:off x="732467" y="3891116"/>
            <a:ext cx="10727066"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The fulfillment of the Old Law at Jerusalem’s destruction.</a:t>
            </a:r>
          </a:p>
        </p:txBody>
      </p:sp>
      <p:cxnSp>
        <p:nvCxnSpPr>
          <p:cNvPr id="6" name="Straight Arrow Connector 5">
            <a:extLst>
              <a:ext uri="{FF2B5EF4-FFF2-40B4-BE49-F238E27FC236}">
                <a16:creationId xmlns:a16="http://schemas.microsoft.com/office/drawing/2014/main" id="{715FBEEF-0022-C20A-090A-6365CAB9FDCF}"/>
              </a:ext>
            </a:extLst>
          </p:cNvPr>
          <p:cNvCxnSpPr>
            <a:cxnSpLocks/>
          </p:cNvCxnSpPr>
          <p:nvPr/>
        </p:nvCxnSpPr>
        <p:spPr>
          <a:xfrm>
            <a:off x="6096000" y="3141420"/>
            <a:ext cx="0" cy="5751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F3DBA90-309B-D137-E284-842AC3F1FCA0}"/>
              </a:ext>
            </a:extLst>
          </p:cNvPr>
          <p:cNvCxnSpPr>
            <a:cxnSpLocks/>
          </p:cNvCxnSpPr>
          <p:nvPr/>
        </p:nvCxnSpPr>
        <p:spPr>
          <a:xfrm>
            <a:off x="6159910" y="4690000"/>
            <a:ext cx="0" cy="5751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0BA2C6E-141E-E826-12D6-CEB0CC4E465A}"/>
              </a:ext>
            </a:extLst>
          </p:cNvPr>
          <p:cNvSpPr txBox="1"/>
          <p:nvPr/>
        </p:nvSpPr>
        <p:spPr>
          <a:xfrm>
            <a:off x="796377" y="5479268"/>
            <a:ext cx="10727066" cy="584775"/>
          </a:xfrm>
          <a:prstGeom prst="rect">
            <a:avLst/>
          </a:prstGeom>
          <a:noFill/>
        </p:spPr>
        <p:txBody>
          <a:bodyPr wrap="square" rtlCol="0">
            <a:spAutoFit/>
          </a:bodyPr>
          <a:lstStyle/>
          <a:p>
            <a:pPr algn="ctr"/>
            <a:r>
              <a:rPr lang="en-US" sz="3200" b="1" dirty="0">
                <a:solidFill>
                  <a:srgbClr val="FF0000"/>
                </a:solidFill>
                <a:latin typeface="Avenir Medium" panose="02000503020000020003" pitchFamily="2" charset="0"/>
                <a:ea typeface="Tahoma" panose="020B0604030504040204" pitchFamily="34" charset="0"/>
                <a:cs typeface="Tahoma" panose="020B0604030504040204" pitchFamily="34" charset="0"/>
              </a:rPr>
              <a:t>PRETERISM</a:t>
            </a:r>
          </a:p>
        </p:txBody>
      </p:sp>
    </p:spTree>
    <p:extLst>
      <p:ext uri="{BB962C8B-B14F-4D97-AF65-F5344CB8AC3E}">
        <p14:creationId xmlns:p14="http://schemas.microsoft.com/office/powerpoint/2010/main" val="227318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uiExpand="1" build="p"/>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B5E1E6-963E-7D2F-C763-BA7DC503C456}"/>
              </a:ext>
            </a:extLst>
          </p:cNvPr>
          <p:cNvPicPr>
            <a:picLocks noChangeAspect="1"/>
          </p:cNvPicPr>
          <p:nvPr/>
        </p:nvPicPr>
        <p:blipFill>
          <a:blip r:embed="rId3">
            <a:alphaModFix amt="0"/>
          </a:blip>
          <a:stretch>
            <a:fillRect/>
          </a:stretch>
        </p:blipFill>
        <p:spPr>
          <a:xfrm>
            <a:off x="-2123082" y="-2474190"/>
            <a:ext cx="16590561" cy="9332190"/>
          </a:xfrm>
          <a:prstGeom prst="rect">
            <a:avLst/>
          </a:prstGeom>
        </p:spPr>
      </p:pic>
      <p:pic>
        <p:nvPicPr>
          <p:cNvPr id="6" name="Picture 5">
            <a:extLst>
              <a:ext uri="{FF2B5EF4-FFF2-40B4-BE49-F238E27FC236}">
                <a16:creationId xmlns:a16="http://schemas.microsoft.com/office/drawing/2014/main" id="{2926EC5E-6FDB-6323-CA83-6A7CA151D9A2}"/>
              </a:ext>
            </a:extLst>
          </p:cNvPr>
          <p:cNvPicPr>
            <a:picLocks noChangeAspect="1"/>
          </p:cNvPicPr>
          <p:nvPr/>
        </p:nvPicPr>
        <p:blipFill>
          <a:blip r:embed="rId4">
            <a:alphaModFix amt="0"/>
          </a:blip>
          <a:stretch>
            <a:fillRect/>
          </a:stretch>
        </p:blipFill>
        <p:spPr>
          <a:xfrm>
            <a:off x="-6792361" y="-5856332"/>
            <a:ext cx="25776721" cy="14499406"/>
          </a:xfrm>
          <a:prstGeom prst="rect">
            <a:avLst/>
          </a:prstGeom>
        </p:spPr>
      </p:pic>
      <p:pic>
        <p:nvPicPr>
          <p:cNvPr id="1026" name="Picture 2" descr="The Avenging of the Apostles and Prophets: Commentary on Revelation: Ogden,  Arthur M: 9780964649750: Amazon.com: Books">
            <a:extLst>
              <a:ext uri="{FF2B5EF4-FFF2-40B4-BE49-F238E27FC236}">
                <a16:creationId xmlns:a16="http://schemas.microsoft.com/office/drawing/2014/main" id="{60F9AC2B-6B24-44D3-7973-CD2461B53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7468" y="0"/>
            <a:ext cx="4437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41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4A2A-6C80-25D8-7625-66448B2E2E37}"/>
            </a:ext>
          </a:extLst>
        </p:cNvPr>
        <p:cNvGrpSpPr/>
        <p:nvPr/>
      </p:nvGrpSpPr>
      <p:grpSpPr>
        <a:xfrm>
          <a:off x="0" y="0"/>
          <a:ext cx="0" cy="0"/>
          <a:chOff x="0" y="0"/>
          <a:chExt cx="0" cy="0"/>
        </a:xfrm>
      </p:grpSpPr>
      <p:pic>
        <p:nvPicPr>
          <p:cNvPr id="2" name="Picture 2" descr="The Avenging of the Apostles and Prophets: Commentary on Revelation: Ogden,  Arthur M: 9780964649750: Amazon.com: Books">
            <a:extLst>
              <a:ext uri="{FF2B5EF4-FFF2-40B4-BE49-F238E27FC236}">
                <a16:creationId xmlns:a16="http://schemas.microsoft.com/office/drawing/2014/main" id="{77B38C30-6B29-9944-DB8B-04AC4FFC9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402" y="254634"/>
            <a:ext cx="3039799" cy="46983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C0B2B7-16E4-353C-6CAA-D29D1F3222C6}"/>
              </a:ext>
            </a:extLst>
          </p:cNvPr>
          <p:cNvSpPr txBox="1"/>
          <p:nvPr/>
        </p:nvSpPr>
        <p:spPr>
          <a:xfrm>
            <a:off x="366233" y="5393266"/>
            <a:ext cx="11459533"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Full of inaccuracies, inconsistencies, and FALSE DOCTRINE</a:t>
            </a:r>
          </a:p>
        </p:txBody>
      </p:sp>
    </p:spTree>
    <p:extLst>
      <p:ext uri="{BB962C8B-B14F-4D97-AF65-F5344CB8AC3E}">
        <p14:creationId xmlns:p14="http://schemas.microsoft.com/office/powerpoint/2010/main" val="422516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8C8DCED-3BF7-4339-4912-1F31C53B67AE}"/>
            </a:ext>
          </a:extLst>
        </p:cNvPr>
        <p:cNvGrpSpPr/>
        <p:nvPr/>
      </p:nvGrpSpPr>
      <p:grpSpPr>
        <a:xfrm>
          <a:off x="0" y="0"/>
          <a:ext cx="0" cy="0"/>
          <a:chOff x="0" y="0"/>
          <a:chExt cx="0" cy="0"/>
        </a:xfrm>
      </p:grpSpPr>
      <p:pic>
        <p:nvPicPr>
          <p:cNvPr id="1026" name="Picture 2" descr="The Avenging of the Apostles and Prophets: Commentary on Revelation: Ogden,  Arthur M: 9780964649750: Amazon.com: Books">
            <a:extLst>
              <a:ext uri="{FF2B5EF4-FFF2-40B4-BE49-F238E27FC236}">
                <a16:creationId xmlns:a16="http://schemas.microsoft.com/office/drawing/2014/main" id="{34B64291-848B-D1AF-067D-AA79349D2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735" y="0"/>
            <a:ext cx="4437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7B5001-0544-BA7B-3F63-CF0F3DF1C4E7}"/>
              </a:ext>
            </a:extLst>
          </p:cNvPr>
          <p:cNvSpPr txBox="1"/>
          <p:nvPr/>
        </p:nvSpPr>
        <p:spPr>
          <a:xfrm>
            <a:off x="695835" y="1166842"/>
            <a:ext cx="5146431" cy="4524315"/>
          </a:xfrm>
          <a:prstGeom prst="rect">
            <a:avLst/>
          </a:prstGeom>
          <a:noFill/>
        </p:spPr>
        <p:txBody>
          <a:bodyPr wrap="square">
            <a:spAutoFit/>
          </a:bodyPr>
          <a:lstStyle/>
          <a:p>
            <a:pPr marL="0" marR="0">
              <a:buNone/>
            </a:pPr>
            <a:r>
              <a:rPr lang="en-US" sz="2400" dirty="0">
                <a:solidFill>
                  <a:schemeClr val="bg1"/>
                </a:solidFill>
                <a:effectLst/>
                <a:latin typeface="Avenir Book" panose="02000503020000020003" pitchFamily="2" charset="0"/>
                <a:ea typeface="Times New Roman" panose="02020603050405020304" pitchFamily="18" charset="0"/>
              </a:rPr>
              <a:t>“To my knowledge, for the most part, the arguments advanced in this presentation are not found in any other printed work…This material is so different it will require the total cleansing of the mind of all misconceptions of the apocalypse in order to accept it. This is the unique feature of the book…Enlightenment will be your reward.”</a:t>
            </a:r>
          </a:p>
          <a:p>
            <a:pPr marL="0" marR="0">
              <a:buNone/>
            </a:pPr>
            <a:endParaRPr lang="en-US" sz="2400" dirty="0">
              <a:solidFill>
                <a:schemeClr val="bg1"/>
              </a:solidFill>
              <a:latin typeface="Avenir Book" panose="02000503020000020003" pitchFamily="2" charset="0"/>
              <a:ea typeface="Times New Roman" panose="02020603050405020304" pitchFamily="18" charset="0"/>
            </a:endParaRPr>
          </a:p>
          <a:p>
            <a:pPr marL="0" marR="0">
              <a:buNone/>
            </a:pPr>
            <a:r>
              <a:rPr lang="en-US" sz="2400" dirty="0">
                <a:solidFill>
                  <a:schemeClr val="bg1"/>
                </a:solidFill>
                <a:effectLst/>
                <a:latin typeface="Avenir Book" panose="02000503020000020003" pitchFamily="2" charset="0"/>
                <a:ea typeface="Times New Roman" panose="02020603050405020304" pitchFamily="18" charset="0"/>
              </a:rPr>
              <a:t>	Ogden </a:t>
            </a:r>
            <a:r>
              <a:rPr lang="en-US" sz="2400" dirty="0" err="1">
                <a:solidFill>
                  <a:schemeClr val="bg1"/>
                </a:solidFill>
                <a:effectLst/>
                <a:latin typeface="Avenir Book" panose="02000503020000020003" pitchFamily="2" charset="0"/>
                <a:ea typeface="Times New Roman" panose="02020603050405020304" pitchFamily="18" charset="0"/>
              </a:rPr>
              <a:t>pg</a:t>
            </a:r>
            <a:r>
              <a:rPr lang="en-US" sz="2400" dirty="0">
                <a:solidFill>
                  <a:schemeClr val="bg1"/>
                </a:solidFill>
                <a:effectLst/>
                <a:latin typeface="Avenir Book" panose="02000503020000020003" pitchFamily="2" charset="0"/>
                <a:ea typeface="Times New Roman" panose="02020603050405020304" pitchFamily="18" charset="0"/>
              </a:rPr>
              <a:t>-xii (preface)</a:t>
            </a:r>
          </a:p>
        </p:txBody>
      </p:sp>
    </p:spTree>
    <p:extLst>
      <p:ext uri="{BB962C8B-B14F-4D97-AF65-F5344CB8AC3E}">
        <p14:creationId xmlns:p14="http://schemas.microsoft.com/office/powerpoint/2010/main" val="3892983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C543F-B28F-0149-9B76-CAB6B264388E}"/>
              </a:ext>
            </a:extLst>
          </p:cNvPr>
          <p:cNvSpPr txBox="1"/>
          <p:nvPr/>
        </p:nvSpPr>
        <p:spPr>
          <a:xfrm>
            <a:off x="850395" y="1366002"/>
            <a:ext cx="10491210" cy="70788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Historical and Preterist</a:t>
            </a:r>
          </a:p>
        </p:txBody>
      </p:sp>
      <p:sp>
        <p:nvSpPr>
          <p:cNvPr id="3" name="TextBox 2">
            <a:extLst>
              <a:ext uri="{FF2B5EF4-FFF2-40B4-BE49-F238E27FC236}">
                <a16:creationId xmlns:a16="http://schemas.microsoft.com/office/drawing/2014/main" id="{B5F724A7-1CE3-EDFA-BC6C-3A8D280FED3D}"/>
              </a:ext>
            </a:extLst>
          </p:cNvPr>
          <p:cNvSpPr txBox="1"/>
          <p:nvPr/>
        </p:nvSpPr>
        <p:spPr>
          <a:xfrm>
            <a:off x="732467" y="3429000"/>
            <a:ext cx="10727066" cy="1200329"/>
          </a:xfrm>
          <a:prstGeom prst="rect">
            <a:avLst/>
          </a:prstGeom>
          <a:noFill/>
        </p:spPr>
        <p:txBody>
          <a:bodyPr wrap="square" rtlCol="0">
            <a:spAutoFit/>
          </a:bodyPr>
          <a:lstStyle/>
          <a:p>
            <a:pPr algn="ct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“Revelation has little, if any, meaning for Christians today.” (Ogden, pg-6)</a:t>
            </a:r>
          </a:p>
          <a:p>
            <a:pPr algn="ctr"/>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algn="ct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“The message is still as fresh and meaningful to us today.” </a:t>
            </a:r>
            <a:r>
              <a:rPr lang="en-US" sz="2400">
                <a:solidFill>
                  <a:schemeClr val="bg1"/>
                </a:solidFill>
                <a:latin typeface="Avenir Medium" panose="02000503020000020003" pitchFamily="2" charset="0"/>
                <a:ea typeface="Tahoma" panose="020B0604030504040204" pitchFamily="34" charset="0"/>
                <a:cs typeface="Tahoma" panose="020B0604030504040204" pitchFamily="34" charset="0"/>
              </a:rPr>
              <a:t>(Ogden, </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pg-6)</a:t>
            </a:r>
          </a:p>
        </p:txBody>
      </p:sp>
      <p:sp>
        <p:nvSpPr>
          <p:cNvPr id="4" name="TextBox 3">
            <a:extLst>
              <a:ext uri="{FF2B5EF4-FFF2-40B4-BE49-F238E27FC236}">
                <a16:creationId xmlns:a16="http://schemas.microsoft.com/office/drawing/2014/main" id="{D5C8D2C5-BB39-4CAB-D5AB-B37358668765}"/>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Ogden’s Position</a:t>
            </a:r>
          </a:p>
        </p:txBody>
      </p:sp>
    </p:spTree>
    <p:extLst>
      <p:ext uri="{BB962C8B-B14F-4D97-AF65-F5344CB8AC3E}">
        <p14:creationId xmlns:p14="http://schemas.microsoft.com/office/powerpoint/2010/main" val="424504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9919A-FFFC-AFA4-405F-7A3149BAE1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E13107-7A75-AE00-9AD0-340887B158D9}"/>
              </a:ext>
            </a:extLst>
          </p:cNvPr>
          <p:cNvSpPr txBox="1"/>
          <p:nvPr/>
        </p:nvSpPr>
        <p:spPr>
          <a:xfrm>
            <a:off x="850395" y="1366002"/>
            <a:ext cx="10491210" cy="1323439"/>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False Conclusions</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False Assertions</a:t>
            </a:r>
          </a:p>
        </p:txBody>
      </p:sp>
      <p:sp>
        <p:nvSpPr>
          <p:cNvPr id="4" name="TextBox 3">
            <a:extLst>
              <a:ext uri="{FF2B5EF4-FFF2-40B4-BE49-F238E27FC236}">
                <a16:creationId xmlns:a16="http://schemas.microsoft.com/office/drawing/2014/main" id="{2C7C5C72-28B4-B87E-8F72-5D8691581BF1}"/>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Overall Approach Problems</a:t>
            </a:r>
          </a:p>
        </p:txBody>
      </p:sp>
    </p:spTree>
    <p:extLst>
      <p:ext uri="{BB962C8B-B14F-4D97-AF65-F5344CB8AC3E}">
        <p14:creationId xmlns:p14="http://schemas.microsoft.com/office/powerpoint/2010/main" val="384347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49AD6-1869-4B1C-FBAE-1B92886B81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E4B9C8-20AD-81D8-CEC2-5DBF7724B8B3}"/>
              </a:ext>
            </a:extLst>
          </p:cNvPr>
          <p:cNvSpPr txBox="1"/>
          <p:nvPr/>
        </p:nvSpPr>
        <p:spPr>
          <a:xfrm>
            <a:off x="850395" y="1366002"/>
            <a:ext cx="10491210" cy="2000548"/>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False Conclusions</a:t>
            </a: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“Obviously if the early date can be established, </a:t>
            </a:r>
            <a:r>
              <a:rPr lang="en-US" sz="2800" dirty="0">
                <a:solidFill>
                  <a:srgbClr val="FFFF00"/>
                </a:solidFill>
                <a:latin typeface="Avenir Medium" panose="02000503020000020003" pitchFamily="2" charset="0"/>
                <a:ea typeface="Tahoma" panose="020B0604030504040204" pitchFamily="34" charset="0"/>
                <a:cs typeface="Tahoma" panose="020B0604030504040204" pitchFamily="34" charset="0"/>
              </a:rPr>
              <a:t>it would be unreasonable to pass over the monumental events of AD 70.</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(Ogden, pg-8)</a:t>
            </a:r>
          </a:p>
        </p:txBody>
      </p:sp>
      <p:sp>
        <p:nvSpPr>
          <p:cNvPr id="4" name="TextBox 3">
            <a:extLst>
              <a:ext uri="{FF2B5EF4-FFF2-40B4-BE49-F238E27FC236}">
                <a16:creationId xmlns:a16="http://schemas.microsoft.com/office/drawing/2014/main" id="{7FCA5537-3236-1D58-F764-033F3D78F89B}"/>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Overall Approach Problems</a:t>
            </a:r>
          </a:p>
        </p:txBody>
      </p:sp>
    </p:spTree>
    <p:extLst>
      <p:ext uri="{BB962C8B-B14F-4D97-AF65-F5344CB8AC3E}">
        <p14:creationId xmlns:p14="http://schemas.microsoft.com/office/powerpoint/2010/main" val="399186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73751-531F-CED9-D840-024E4320D4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0DFD43-8B6E-F430-1454-B7646CE670B1}"/>
              </a:ext>
            </a:extLst>
          </p:cNvPr>
          <p:cNvSpPr txBox="1"/>
          <p:nvPr/>
        </p:nvSpPr>
        <p:spPr>
          <a:xfrm>
            <a:off x="850395" y="1366002"/>
            <a:ext cx="10491210" cy="372409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False Assertions</a:t>
            </a: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“All who dwell on the earth will worship [the sea beast]…everyone whose name has not been written in the book of life.”  Revelation 13:8</a:t>
            </a:r>
          </a:p>
          <a:p>
            <a:pPr lvl="1"/>
            <a:endPar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“Because there was no world-wide emperor worship, this verse must be referring to events after the rest of Revelation (Ogden, pg-10)</a:t>
            </a:r>
          </a:p>
        </p:txBody>
      </p:sp>
      <p:sp>
        <p:nvSpPr>
          <p:cNvPr id="4" name="TextBox 3">
            <a:extLst>
              <a:ext uri="{FF2B5EF4-FFF2-40B4-BE49-F238E27FC236}">
                <a16:creationId xmlns:a16="http://schemas.microsoft.com/office/drawing/2014/main" id="{AB4B1459-6DB0-FCEE-CF0F-650B44E88C54}"/>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Overall Approach Problems</a:t>
            </a:r>
          </a:p>
        </p:txBody>
      </p:sp>
    </p:spTree>
    <p:extLst>
      <p:ext uri="{BB962C8B-B14F-4D97-AF65-F5344CB8AC3E}">
        <p14:creationId xmlns:p14="http://schemas.microsoft.com/office/powerpoint/2010/main" val="192296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0D005-2C4A-D6CC-2A86-0A113B3575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2ED7AE-7244-EAB5-E70D-8FEA99FA4D98}"/>
              </a:ext>
            </a:extLst>
          </p:cNvPr>
          <p:cNvSpPr txBox="1"/>
          <p:nvPr/>
        </p:nvSpPr>
        <p:spPr>
          <a:xfrm>
            <a:off x="850395" y="1366002"/>
            <a:ext cx="10491210" cy="372409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False Assertions</a:t>
            </a: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“All who dwell on the earth will worship [the sea beast]…everyone whose name has not been written in the book of life.”  Revelation 13:8</a:t>
            </a:r>
          </a:p>
          <a:p>
            <a:pPr lvl="1"/>
            <a:endPar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1028700" lvl="1" indent="-571500">
              <a:buFont typeface="Courier New" panose="02070309020205020404" pitchFamily="49" charset="0"/>
              <a:buChar char="o"/>
            </a:pPr>
            <a:r>
              <a:rPr lang="en-US" sz="2800" dirty="0">
                <a:solidFill>
                  <a:srgbClr val="FF0000"/>
                </a:solidFill>
                <a:latin typeface="Avenir Medium" panose="02000503020000020003" pitchFamily="2" charset="0"/>
                <a:ea typeface="Tahoma" panose="020B0604030504040204" pitchFamily="34" charset="0"/>
                <a:cs typeface="Tahoma" panose="020B0604030504040204" pitchFamily="34" charset="0"/>
              </a:rPr>
              <a:t>“Because there was no world-wide emperor worship</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this verse must be referring to events after the rest of Revelation (Ogden, pg-10)</a:t>
            </a:r>
          </a:p>
        </p:txBody>
      </p:sp>
      <p:sp>
        <p:nvSpPr>
          <p:cNvPr id="4" name="TextBox 3">
            <a:extLst>
              <a:ext uri="{FF2B5EF4-FFF2-40B4-BE49-F238E27FC236}">
                <a16:creationId xmlns:a16="http://schemas.microsoft.com/office/drawing/2014/main" id="{39175DE2-64F0-4FFC-464D-E0AFCB42D35F}"/>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Overall Approach Problems</a:t>
            </a:r>
          </a:p>
        </p:txBody>
      </p:sp>
    </p:spTree>
    <p:extLst>
      <p:ext uri="{BB962C8B-B14F-4D97-AF65-F5344CB8AC3E}">
        <p14:creationId xmlns:p14="http://schemas.microsoft.com/office/powerpoint/2010/main" val="12732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2526</TotalTime>
  <Words>1786</Words>
  <Application>Microsoft Macintosh PowerPoint</Application>
  <PresentationFormat>Widescreen</PresentationFormat>
  <Paragraphs>147</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Avenir Book</vt:lpstr>
      <vt:lpstr>Avenir Medium</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Cody Chesser</dc:creator>
  <cp:lastModifiedBy>Cody Chesser</cp:lastModifiedBy>
  <cp:revision>87</cp:revision>
  <dcterms:created xsi:type="dcterms:W3CDTF">2018-09-27T13:36:01Z</dcterms:created>
  <dcterms:modified xsi:type="dcterms:W3CDTF">2025-10-07T23:02:01Z</dcterms:modified>
</cp:coreProperties>
</file>