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87" r:id="rId3"/>
    <p:sldId id="256" r:id="rId4"/>
    <p:sldId id="290" r:id="rId5"/>
    <p:sldId id="291" r:id="rId6"/>
    <p:sldId id="293" r:id="rId7"/>
    <p:sldId id="294" r:id="rId8"/>
    <p:sldId id="295" r:id="rId9"/>
    <p:sldId id="257" r:id="rId10"/>
    <p:sldId id="297" r:id="rId11"/>
    <p:sldId id="298" r:id="rId12"/>
    <p:sldId id="299" r:id="rId13"/>
    <p:sldId id="300"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2821"/>
    <a:srgbClr val="9E6D32"/>
    <a:srgbClr val="00094E"/>
    <a:srgbClr val="515D94"/>
    <a:srgbClr val="1F488A"/>
    <a:srgbClr val="924A46"/>
    <a:srgbClr val="217C9D"/>
    <a:srgbClr val="3B7F72"/>
    <a:srgbClr val="44443F"/>
    <a:srgbClr val="3737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42" autoAdjust="0"/>
    <p:restoredTop sz="94660"/>
  </p:normalViewPr>
  <p:slideViewPr>
    <p:cSldViewPr snapToGrid="0">
      <p:cViewPr varScale="1">
        <p:scale>
          <a:sx n="114" d="100"/>
          <a:sy n="114" d="100"/>
        </p:scale>
        <p:origin x="141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0884-A2AD-41A7-90F3-A55677CD9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A08505-50A4-4EF4-A6E7-6A4FBF1AB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EFC115-279B-43BE-AFBC-EC9766E8F07B}"/>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5" name="Footer Placeholder 4">
            <a:extLst>
              <a:ext uri="{FF2B5EF4-FFF2-40B4-BE49-F238E27FC236}">
                <a16:creationId xmlns:a16="http://schemas.microsoft.com/office/drawing/2014/main" id="{47602758-DF58-44F7-826B-2F3FE493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E1708-628A-486E-8338-B7A9F77CD884}"/>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76897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D332-CECB-467A-8A05-5651491E3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A9E96-FB37-4F52-B006-AA53C1575F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1E888-1A88-49D6-A8C8-3FB15FF4E9E4}"/>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5" name="Footer Placeholder 4">
            <a:extLst>
              <a:ext uri="{FF2B5EF4-FFF2-40B4-BE49-F238E27FC236}">
                <a16:creationId xmlns:a16="http://schemas.microsoft.com/office/drawing/2014/main" id="{13599D47-D52F-4C5B-998C-8BA8ABF02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25A49-4101-4DEC-B48D-903CFDB96D52}"/>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9995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0C2AC3-D918-4BEB-A9AC-D25531BB1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8500D-0980-43B7-A686-EE01F1536C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06D6F-436B-48FA-91C1-DC9D7E5CDA0B}"/>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5" name="Footer Placeholder 4">
            <a:extLst>
              <a:ext uri="{FF2B5EF4-FFF2-40B4-BE49-F238E27FC236}">
                <a16:creationId xmlns:a16="http://schemas.microsoft.com/office/drawing/2014/main" id="{928C40AC-BE35-4726-AA71-2494C6089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6172B-AF1E-4D7A-BFD3-4CF879AA3710}"/>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6073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367E-12A5-49FA-8A2A-E6F3DE8549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41FAB-70AE-471B-9D17-8795ED1278C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07D03-E1B6-426B-A708-ED071769D47A}"/>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5" name="Footer Placeholder 4">
            <a:extLst>
              <a:ext uri="{FF2B5EF4-FFF2-40B4-BE49-F238E27FC236}">
                <a16:creationId xmlns:a16="http://schemas.microsoft.com/office/drawing/2014/main" id="{7EC30F5C-33BB-45BD-A978-3EBEC1DE9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5EB78-6D14-4EAB-B860-0ED632DEAEA8}"/>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68044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ED25-2CD4-47A8-8F8B-FCEAFEA91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AB86FB-4133-4B4E-882B-DE9472616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F20193-82ED-4A1B-8940-339187506EA3}"/>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5" name="Footer Placeholder 4">
            <a:extLst>
              <a:ext uri="{FF2B5EF4-FFF2-40B4-BE49-F238E27FC236}">
                <a16:creationId xmlns:a16="http://schemas.microsoft.com/office/drawing/2014/main" id="{30DBC75E-3F31-453D-B1D1-DDAF3A05C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6EE29-1A6C-4DCD-8BA0-BB652B058EA5}"/>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63269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90D2-2875-436B-A86D-BB2A5CCD7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07EFB-1B2A-4097-B558-0D4EDE849B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61819A-CA65-4C45-AD3F-1BEE7927CE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B21ABA-9CFF-49B2-BC17-88E9BFA921D8}"/>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6" name="Footer Placeholder 5">
            <a:extLst>
              <a:ext uri="{FF2B5EF4-FFF2-40B4-BE49-F238E27FC236}">
                <a16:creationId xmlns:a16="http://schemas.microsoft.com/office/drawing/2014/main" id="{6605F802-6606-4865-A37E-5B853F3E86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31E85C-A5AE-4B10-8D20-AB8D56155BDE}"/>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266252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9F7F-F930-4F95-801F-9703AB87A1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B68F51-4A6F-4CF7-83BD-801575C3F8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EE4DA4-B641-4423-95A3-30BBFA92077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243863-3AE4-4B4E-8A10-D7CD4E303F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DF8DDD0-7C6F-4B86-BABF-7EC5ABFB5A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4E6CD3-228D-44F1-BE52-DFD217EDFE2A}"/>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8" name="Footer Placeholder 7">
            <a:extLst>
              <a:ext uri="{FF2B5EF4-FFF2-40B4-BE49-F238E27FC236}">
                <a16:creationId xmlns:a16="http://schemas.microsoft.com/office/drawing/2014/main" id="{B87A75C5-089C-4DA2-B977-0A91DC9CF0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C0D6B7-BA38-451F-849C-24814F1C5F65}"/>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3876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726FF-5195-448B-B318-C21A03170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A5267-4318-4602-8551-C636D9207629}"/>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4" name="Footer Placeholder 3">
            <a:extLst>
              <a:ext uri="{FF2B5EF4-FFF2-40B4-BE49-F238E27FC236}">
                <a16:creationId xmlns:a16="http://schemas.microsoft.com/office/drawing/2014/main" id="{4FCA2377-1AA0-4A21-ACAC-74C7A1D295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E1658F-3C87-420D-95D1-0E62181FC978}"/>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4495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D8FB0-C32B-4B56-B055-BB55B3FFE370}"/>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3" name="Footer Placeholder 2">
            <a:extLst>
              <a:ext uri="{FF2B5EF4-FFF2-40B4-BE49-F238E27FC236}">
                <a16:creationId xmlns:a16="http://schemas.microsoft.com/office/drawing/2014/main" id="{8AFA8C58-B151-4532-9137-41F720A672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F56CA0-E93D-4F8A-8E81-34C9C584D9DA}"/>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14482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105D-5A0F-4E3E-87D8-1F44892D2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3EECB-782E-4F9C-9426-3C13E8C35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8D129-2EE6-4900-BE31-E49E21B57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9A16C8-D7DD-4934-9697-F887A23AF8CB}"/>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6" name="Footer Placeholder 5">
            <a:extLst>
              <a:ext uri="{FF2B5EF4-FFF2-40B4-BE49-F238E27FC236}">
                <a16:creationId xmlns:a16="http://schemas.microsoft.com/office/drawing/2014/main" id="{EF93B1D4-1B8F-43CF-912B-372D12263C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2DB05-69D9-43E2-84F3-A54656A7E422}"/>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23173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E2A7-2D9A-40B3-BD94-DCAB513BC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6833C1-9393-465B-9265-3CA3CF5393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F1012E-1DE3-4DB1-98E5-A38CC6751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E22A27-4718-474B-A682-3EB3D9397E96}"/>
              </a:ext>
            </a:extLst>
          </p:cNvPr>
          <p:cNvSpPr>
            <a:spLocks noGrp="1"/>
          </p:cNvSpPr>
          <p:nvPr>
            <p:ph type="dt" sz="half" idx="10"/>
          </p:nvPr>
        </p:nvSpPr>
        <p:spPr/>
        <p:txBody>
          <a:bodyPr/>
          <a:lstStyle/>
          <a:p>
            <a:fld id="{9FAC7AAB-4C20-4A97-BB8A-F48EB4429D16}" type="datetimeFigureOut">
              <a:rPr lang="en-US" smtClean="0"/>
              <a:t>7/16/25</a:t>
            </a:fld>
            <a:endParaRPr lang="en-US"/>
          </a:p>
        </p:txBody>
      </p:sp>
      <p:sp>
        <p:nvSpPr>
          <p:cNvPr id="6" name="Footer Placeholder 5">
            <a:extLst>
              <a:ext uri="{FF2B5EF4-FFF2-40B4-BE49-F238E27FC236}">
                <a16:creationId xmlns:a16="http://schemas.microsoft.com/office/drawing/2014/main" id="{EE446890-7BF8-4BF0-AF70-0E6C7CAD7E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2CCCD-5D6E-4E13-B554-1A25C6DAA35A}"/>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0361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7E86E-1DD1-475B-8380-9AFCBA538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979EDC-7679-4330-AC53-1284E26EDD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53AC5-18EA-4641-989F-5FC9C6792A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C7AAB-4C20-4A97-BB8A-F48EB4429D16}" type="datetimeFigureOut">
              <a:rPr lang="en-US" smtClean="0"/>
              <a:t>7/16/25</a:t>
            </a:fld>
            <a:endParaRPr lang="en-US"/>
          </a:p>
        </p:txBody>
      </p:sp>
      <p:sp>
        <p:nvSpPr>
          <p:cNvPr id="5" name="Footer Placeholder 4">
            <a:extLst>
              <a:ext uri="{FF2B5EF4-FFF2-40B4-BE49-F238E27FC236}">
                <a16:creationId xmlns:a16="http://schemas.microsoft.com/office/drawing/2014/main" id="{72A70F16-E201-40F8-AF2C-D335C7CF2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60F5D0-B903-471D-B3CB-88DA6C1AD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EF827-01DB-45A9-9DE8-E624A5E17214}" type="slidenum">
              <a:rPr lang="en-US" smtClean="0"/>
              <a:t>‹#›</a:t>
            </a:fld>
            <a:endParaRPr lang="en-US"/>
          </a:p>
        </p:txBody>
      </p:sp>
    </p:spTree>
    <p:extLst>
      <p:ext uri="{BB962C8B-B14F-4D97-AF65-F5344CB8AC3E}">
        <p14:creationId xmlns:p14="http://schemas.microsoft.com/office/powerpoint/2010/main" val="3806187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F35CD8-C7DB-C60E-D9D4-B44D776BC0B8}"/>
              </a:ext>
            </a:extLst>
          </p:cNvPr>
          <p:cNvPicPr>
            <a:picLocks noChangeAspect="1"/>
          </p:cNvPicPr>
          <p:nvPr/>
        </p:nvPicPr>
        <p:blipFill>
          <a:blip r:embed="rId2">
            <a:alphaModFix amt="0"/>
          </a:blip>
          <a:stretch>
            <a:fillRect/>
          </a:stretch>
        </p:blipFill>
        <p:spPr>
          <a:xfrm>
            <a:off x="-362860" y="-204108"/>
            <a:ext cx="12917712" cy="7266213"/>
          </a:xfrm>
          <a:prstGeom prst="rect">
            <a:avLst/>
          </a:prstGeom>
        </p:spPr>
      </p:pic>
      <p:pic>
        <p:nvPicPr>
          <p:cNvPr id="6" name="Picture 5">
            <a:extLst>
              <a:ext uri="{FF2B5EF4-FFF2-40B4-BE49-F238E27FC236}">
                <a16:creationId xmlns:a16="http://schemas.microsoft.com/office/drawing/2014/main" id="{284FC84C-3E04-685B-B258-833EA24FF0EE}"/>
              </a:ext>
            </a:extLst>
          </p:cNvPr>
          <p:cNvPicPr>
            <a:picLocks noChangeAspect="1"/>
          </p:cNvPicPr>
          <p:nvPr/>
        </p:nvPicPr>
        <p:blipFill>
          <a:blip r:embed="rId3">
            <a:alphaModFix amt="0"/>
          </a:blip>
          <a:stretch>
            <a:fillRect/>
          </a:stretch>
        </p:blipFill>
        <p:spPr>
          <a:xfrm>
            <a:off x="-2199284" y="-1237096"/>
            <a:ext cx="16590561" cy="9332190"/>
          </a:xfrm>
          <a:prstGeom prst="rect">
            <a:avLst/>
          </a:prstGeom>
        </p:spPr>
      </p:pic>
      <p:pic>
        <p:nvPicPr>
          <p:cNvPr id="3" name="Picture 2">
            <a:extLst>
              <a:ext uri="{FF2B5EF4-FFF2-40B4-BE49-F238E27FC236}">
                <a16:creationId xmlns:a16="http://schemas.microsoft.com/office/drawing/2014/main" id="{E48EE4B0-6313-CA3F-4726-0451376135B3}"/>
              </a:ext>
            </a:extLst>
          </p:cNvPr>
          <p:cNvPicPr>
            <a:picLocks noChangeAspect="1"/>
          </p:cNvPicPr>
          <p:nvPr/>
        </p:nvPicPr>
        <p:blipFill>
          <a:blip r:embed="rId4">
            <a:alphaModFix amt="0"/>
          </a:blip>
          <a:stretch>
            <a:fillRect/>
          </a:stretch>
        </p:blipFill>
        <p:spPr>
          <a:xfrm>
            <a:off x="-6792360" y="-3540980"/>
            <a:ext cx="25776721" cy="14499406"/>
          </a:xfrm>
          <a:prstGeom prst="rect">
            <a:avLst/>
          </a:prstGeom>
        </p:spPr>
      </p:pic>
    </p:spTree>
    <p:extLst>
      <p:ext uri="{BB962C8B-B14F-4D97-AF65-F5344CB8AC3E}">
        <p14:creationId xmlns:p14="http://schemas.microsoft.com/office/powerpoint/2010/main" val="2002696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2321B-F497-0393-1AF3-DC450464946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4EDD7F7-26BE-4C9C-83A5-57B5C885BB75}"/>
              </a:ext>
            </a:extLst>
          </p:cNvPr>
          <p:cNvSpPr txBox="1"/>
          <p:nvPr/>
        </p:nvSpPr>
        <p:spPr>
          <a:xfrm>
            <a:off x="850395" y="1366002"/>
            <a:ext cx="10491210" cy="307776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Intended Audience</a:t>
            </a:r>
          </a:p>
          <a:p>
            <a:pPr marL="1028700" lvl="1" indent="-571500">
              <a:buFont typeface="Courier New" panose="02070309020205020404" pitchFamily="49" charset="0"/>
              <a:buChar char="o"/>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Their Condition</a:t>
            </a:r>
          </a:p>
          <a:p>
            <a:pPr marL="1485900" lvl="2" indent="-571500">
              <a:buFont typeface="Wingdings" pitchFamily="2" charset="2"/>
              <a:buChar char="v"/>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Ephesus: Ephesians 1:15 vs Revelation 2:4</a:t>
            </a:r>
          </a:p>
          <a:p>
            <a:pPr marL="1485900" lvl="2" indent="-571500">
              <a:buFont typeface="Wingdings" pitchFamily="2" charset="2"/>
              <a:buChar char="v"/>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Laodicea: Destroyed in the 60s by an earthquake (3:14-22)</a:t>
            </a:r>
          </a:p>
          <a:p>
            <a:pPr marL="1028700" lvl="1" indent="-571500">
              <a:buFont typeface="Courier New" panose="02070309020205020404" pitchFamily="49" charset="0"/>
              <a:buChar char="o"/>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Their Location</a:t>
            </a:r>
          </a:p>
          <a:p>
            <a:pPr marL="1485900" lvl="2" indent="-571500">
              <a:buFont typeface="Wingdings" pitchFamily="2" charset="2"/>
              <a:buChar char="v"/>
            </a:pPr>
            <a:r>
              <a:rPr lang="en-US" dirty="0">
                <a:solidFill>
                  <a:schemeClr val="bg1"/>
                </a:solidFill>
                <a:latin typeface="Avenir Medium" panose="02000503020000020003" pitchFamily="2" charset="0"/>
                <a:ea typeface="Tahoma" panose="020B0604030504040204" pitchFamily="34" charset="0"/>
                <a:cs typeface="Tahoma" panose="020B0604030504040204" pitchFamily="34" charset="0"/>
              </a:rPr>
              <a:t>Smyrna &amp; Philadelphia: Severe persecution</a:t>
            </a: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1028700" lvl="1" indent="-571500">
              <a:buFont typeface="Courier New" panose="02070309020205020404" pitchFamily="49" charset="0"/>
              <a:buChar char="o"/>
            </a:pP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B4F6387B-7558-90AC-CBFD-4BF1443E0121}"/>
              </a:ext>
            </a:extLst>
          </p:cNvPr>
          <p:cNvSpPr txBox="1"/>
          <p:nvPr/>
        </p:nvSpPr>
        <p:spPr>
          <a:xfrm>
            <a:off x="4234069" y="336222"/>
            <a:ext cx="6664004"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INTERNAL EVIDENCE</a:t>
            </a:r>
          </a:p>
        </p:txBody>
      </p:sp>
    </p:spTree>
    <p:extLst>
      <p:ext uri="{BB962C8B-B14F-4D97-AF65-F5344CB8AC3E}">
        <p14:creationId xmlns:p14="http://schemas.microsoft.com/office/powerpoint/2010/main" val="404408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ssolv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CBCDF-900B-A47C-9BDA-E389EBC993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E323F8B-5930-F4CC-5F6A-3C8807EF8915}"/>
              </a:ext>
            </a:extLst>
          </p:cNvPr>
          <p:cNvSpPr txBox="1"/>
          <p:nvPr/>
        </p:nvSpPr>
        <p:spPr>
          <a:xfrm>
            <a:off x="850395" y="1366002"/>
            <a:ext cx="10491210" cy="5632311"/>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Intended Audience</a:t>
            </a:r>
            <a:endPar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Degree of Persecution</a:t>
            </a:r>
          </a:p>
          <a:p>
            <a:pPr marL="1028700" lvl="1" indent="-571500">
              <a:buFont typeface="Courier New" panose="02070309020205020404" pitchFamily="49" charset="0"/>
              <a:buChar char="o"/>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Rev 1:7 – “all tribes of the earth”</a:t>
            </a:r>
          </a:p>
          <a:p>
            <a:pPr marL="1028700" lvl="1" indent="-571500">
              <a:buFont typeface="Courier New" panose="02070309020205020404" pitchFamily="49" charset="0"/>
              <a:buChar char="o"/>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Rev 7:9 – “every nation, from all tribes and peoples and languages”</a:t>
            </a:r>
          </a:p>
          <a:p>
            <a:pPr marL="1028700" lvl="1" indent="-571500">
              <a:buFont typeface="Courier New" panose="02070309020205020404" pitchFamily="49" charset="0"/>
              <a:buChar char="o"/>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Rev 11:9-10 – “the peoples and tribes and languages and nations…those who dwell on the earth will rejoice…”</a:t>
            </a:r>
          </a:p>
          <a:p>
            <a:pPr marL="1028700" lvl="1" indent="-571500">
              <a:buFont typeface="Courier New" panose="02070309020205020404" pitchFamily="49" charset="0"/>
              <a:buChar char="o"/>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Rev 13:7-8 – “over every tribe and people and language and nation, and all who dwell on earth will worship”</a:t>
            </a:r>
          </a:p>
          <a:p>
            <a:pPr marL="1028700" lvl="1" indent="-571500">
              <a:buFont typeface="Courier New" panose="02070309020205020404" pitchFamily="49" charset="0"/>
              <a:buChar char="o"/>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Rev 14:6 - ”those who dwell on earth, to every nation and tribe and language and people”</a:t>
            </a:r>
          </a:p>
          <a:p>
            <a:pPr marL="1028700" lvl="1" indent="-571500">
              <a:buFont typeface="Courier New" panose="02070309020205020404" pitchFamily="49" charset="0"/>
              <a:buChar char="o"/>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Rev 16:14 – “to the kings of the whole world”</a:t>
            </a:r>
          </a:p>
          <a:p>
            <a:pPr marL="1028700" lvl="1" indent="-571500">
              <a:buFont typeface="Courier New" panose="02070309020205020404" pitchFamily="49" charset="0"/>
              <a:buChar char="o"/>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Rev 17:15 – “peoples and multitudes and nations and languages”</a:t>
            </a:r>
          </a:p>
          <a:p>
            <a:pPr marL="1028700" lvl="1" indent="-571500">
              <a:buFont typeface="Courier New" panose="02070309020205020404" pitchFamily="49" charset="0"/>
              <a:buChar char="o"/>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Rev 18:3 –”All nations…kings of earth…merchants of earth.”</a:t>
            </a:r>
          </a:p>
          <a:p>
            <a:pPr marL="1028700" lvl="1" indent="-571500">
              <a:buFont typeface="Courier New" panose="02070309020205020404" pitchFamily="49" charset="0"/>
              <a:buChar char="o"/>
            </a:pPr>
            <a:r>
              <a:rPr lang="en-US" sz="2000" dirty="0">
                <a:solidFill>
                  <a:schemeClr val="bg1"/>
                </a:solidFill>
                <a:latin typeface="Avenir Medium" panose="02000503020000020003" pitchFamily="2" charset="0"/>
                <a:ea typeface="Tahoma" panose="020B0604030504040204" pitchFamily="34" charset="0"/>
                <a:cs typeface="Tahoma" panose="020B0604030504040204" pitchFamily="34" charset="0"/>
              </a:rPr>
              <a:t>Rev 18:23 “all nations were deceived”</a:t>
            </a:r>
          </a:p>
          <a:p>
            <a:pPr lvl="1"/>
            <a:endPar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DA145D67-202D-C203-FFFF-636B1C1E65CA}"/>
              </a:ext>
            </a:extLst>
          </p:cNvPr>
          <p:cNvSpPr txBox="1"/>
          <p:nvPr/>
        </p:nvSpPr>
        <p:spPr>
          <a:xfrm>
            <a:off x="4234069" y="336222"/>
            <a:ext cx="6664004"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INTERNAL EVIDENCE</a:t>
            </a:r>
          </a:p>
        </p:txBody>
      </p:sp>
    </p:spTree>
    <p:extLst>
      <p:ext uri="{BB962C8B-B14F-4D97-AF65-F5344CB8AC3E}">
        <p14:creationId xmlns:p14="http://schemas.microsoft.com/office/powerpoint/2010/main" val="352420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fade">
                                      <p:cBhvr>
                                        <p:cTn id="4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C4E61-482C-AA67-DB2D-8FBB436818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77E74B-C44D-5AE8-AD45-E1543F6DB6DF}"/>
              </a:ext>
            </a:extLst>
          </p:cNvPr>
          <p:cNvSpPr txBox="1"/>
          <p:nvPr/>
        </p:nvSpPr>
        <p:spPr>
          <a:xfrm>
            <a:off x="850395" y="1167219"/>
            <a:ext cx="10491210" cy="70788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Sea Beast – Revelation 13:1-10</a:t>
            </a:r>
          </a:p>
        </p:txBody>
      </p:sp>
      <p:sp>
        <p:nvSpPr>
          <p:cNvPr id="3" name="TextBox 2">
            <a:extLst>
              <a:ext uri="{FF2B5EF4-FFF2-40B4-BE49-F238E27FC236}">
                <a16:creationId xmlns:a16="http://schemas.microsoft.com/office/drawing/2014/main" id="{90E7EFC9-F306-BE74-A0E6-C06D68AFE10A}"/>
              </a:ext>
            </a:extLst>
          </p:cNvPr>
          <p:cNvSpPr txBox="1"/>
          <p:nvPr/>
        </p:nvSpPr>
        <p:spPr>
          <a:xfrm>
            <a:off x="4234069" y="336222"/>
            <a:ext cx="6664004"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INTERNAL EVIDENCE</a:t>
            </a:r>
          </a:p>
        </p:txBody>
      </p:sp>
      <p:graphicFrame>
        <p:nvGraphicFramePr>
          <p:cNvPr id="4" name="Table 3">
            <a:extLst>
              <a:ext uri="{FF2B5EF4-FFF2-40B4-BE49-F238E27FC236}">
                <a16:creationId xmlns:a16="http://schemas.microsoft.com/office/drawing/2014/main" id="{A0B36D6C-CE23-67E3-0B68-4AE21A26125B}"/>
              </a:ext>
            </a:extLst>
          </p:cNvPr>
          <p:cNvGraphicFramePr>
            <a:graphicFrameLocks noGrp="1"/>
          </p:cNvGraphicFramePr>
          <p:nvPr>
            <p:extLst>
              <p:ext uri="{D42A27DB-BD31-4B8C-83A1-F6EECF244321}">
                <p14:modId xmlns:p14="http://schemas.microsoft.com/office/powerpoint/2010/main" val="660138976"/>
              </p:ext>
            </p:extLst>
          </p:nvPr>
        </p:nvGraphicFramePr>
        <p:xfrm>
          <a:off x="524107" y="1876805"/>
          <a:ext cx="11143786" cy="4399239"/>
        </p:xfrm>
        <a:graphic>
          <a:graphicData uri="http://schemas.openxmlformats.org/drawingml/2006/table">
            <a:tbl>
              <a:tblPr firstRow="1" firstCol="1" bandRow="1">
                <a:tableStyleId>{073A0DAA-6AF3-43AB-8588-CEC1D06C72B9}</a:tableStyleId>
              </a:tblPr>
              <a:tblGrid>
                <a:gridCol w="1968306">
                  <a:extLst>
                    <a:ext uri="{9D8B030D-6E8A-4147-A177-3AD203B41FA5}">
                      <a16:colId xmlns:a16="http://schemas.microsoft.com/office/drawing/2014/main" val="2636239690"/>
                    </a:ext>
                  </a:extLst>
                </a:gridCol>
                <a:gridCol w="5460884">
                  <a:extLst>
                    <a:ext uri="{9D8B030D-6E8A-4147-A177-3AD203B41FA5}">
                      <a16:colId xmlns:a16="http://schemas.microsoft.com/office/drawing/2014/main" val="2534124287"/>
                    </a:ext>
                  </a:extLst>
                </a:gridCol>
                <a:gridCol w="3714596">
                  <a:extLst>
                    <a:ext uri="{9D8B030D-6E8A-4147-A177-3AD203B41FA5}">
                      <a16:colId xmlns:a16="http://schemas.microsoft.com/office/drawing/2014/main" val="2263539948"/>
                    </a:ext>
                  </a:extLst>
                </a:gridCol>
              </a:tblGrid>
              <a:tr h="172620">
                <a:tc>
                  <a:txBody>
                    <a:bodyPr/>
                    <a:lstStyle/>
                    <a:p>
                      <a:pPr marL="0" marR="0" algn="ctr">
                        <a:spcAft>
                          <a:spcPts val="800"/>
                        </a:spcAft>
                      </a:pPr>
                      <a:r>
                        <a:rPr lang="en-US" sz="2000" b="0" i="0" dirty="0">
                          <a:effectLst/>
                          <a:latin typeface="Avenir" panose="02000503020000020003" pitchFamily="2" charset="0"/>
                        </a:rPr>
                        <a:t>Verse</a:t>
                      </a:r>
                      <a:endParaRPr lang="en-US" sz="2000" b="0" i="0" dirty="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lgn="ctr">
                        <a:spcAft>
                          <a:spcPts val="800"/>
                        </a:spcAft>
                      </a:pPr>
                      <a:r>
                        <a:rPr lang="en-US" sz="2000" b="0" i="0" dirty="0">
                          <a:effectLst/>
                          <a:latin typeface="Avenir" panose="02000503020000020003" pitchFamily="2" charset="0"/>
                        </a:rPr>
                        <a:t>Description</a:t>
                      </a:r>
                      <a:endParaRPr lang="en-US" sz="2000" b="0" i="0" dirty="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lgn="ctr">
                        <a:spcAft>
                          <a:spcPts val="800"/>
                        </a:spcAft>
                      </a:pPr>
                      <a:r>
                        <a:rPr lang="en-US" sz="2000" b="0" i="0">
                          <a:effectLst/>
                          <a:latin typeface="Avenir" panose="02000503020000020003" pitchFamily="2" charset="0"/>
                        </a:rPr>
                        <a:t>Refers To</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extLst>
                  <a:ext uri="{0D108BD9-81ED-4DB2-BD59-A6C34878D82A}">
                    <a16:rowId xmlns:a16="http://schemas.microsoft.com/office/drawing/2014/main" val="339516825"/>
                  </a:ext>
                </a:extLst>
              </a:tr>
              <a:tr h="485291">
                <a:tc>
                  <a:txBody>
                    <a:bodyPr/>
                    <a:lstStyle/>
                    <a:p>
                      <a:pPr marL="0" marR="0">
                        <a:spcAft>
                          <a:spcPts val="800"/>
                        </a:spcAft>
                      </a:pPr>
                      <a:r>
                        <a:rPr lang="en-US" sz="2000" b="0" i="0">
                          <a:effectLst/>
                          <a:latin typeface="Avenir" panose="02000503020000020003" pitchFamily="2" charset="0"/>
                        </a:rPr>
                        <a:t>13:1</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a:effectLst/>
                          <a:latin typeface="Avenir" panose="02000503020000020003" pitchFamily="2" charset="0"/>
                        </a:rPr>
                        <a:t>Blasphemous names</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dirty="0">
                          <a:effectLst/>
                          <a:latin typeface="Avenir" panose="02000503020000020003" pitchFamily="2" charset="0"/>
                        </a:rPr>
                        <a:t>His identity is blasphemy against God. Claims to divinity.</a:t>
                      </a:r>
                      <a:endParaRPr lang="en-US" sz="2000" b="0" i="0" dirty="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extLst>
                  <a:ext uri="{0D108BD9-81ED-4DB2-BD59-A6C34878D82A}">
                    <a16:rowId xmlns:a16="http://schemas.microsoft.com/office/drawing/2014/main" val="3969594391"/>
                  </a:ext>
                </a:extLst>
              </a:tr>
              <a:tr h="439829">
                <a:tc>
                  <a:txBody>
                    <a:bodyPr/>
                    <a:lstStyle/>
                    <a:p>
                      <a:pPr marL="0" marR="0">
                        <a:spcAft>
                          <a:spcPts val="800"/>
                        </a:spcAft>
                      </a:pPr>
                      <a:r>
                        <a:rPr lang="en-US" sz="2000" b="0" i="0" dirty="0">
                          <a:effectLst/>
                          <a:latin typeface="Avenir" panose="02000503020000020003" pitchFamily="2" charset="0"/>
                        </a:rPr>
                        <a:t>13:3</a:t>
                      </a:r>
                      <a:endParaRPr lang="en-US" sz="2000" b="0" i="0" dirty="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dirty="0">
                          <a:effectLst/>
                          <a:latin typeface="Avenir" panose="02000503020000020003" pitchFamily="2" charset="0"/>
                        </a:rPr>
                        <a:t>One head wounded and healed, world amazed</a:t>
                      </a:r>
                      <a:endParaRPr lang="en-US" sz="2000" b="0" i="0" dirty="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dirty="0">
                          <a:effectLst/>
                          <a:latin typeface="Avenir" panose="02000503020000020003" pitchFamily="2" charset="0"/>
                        </a:rPr>
                        <a:t>Possibly Nero redivivus myth*</a:t>
                      </a:r>
                      <a:endParaRPr lang="en-US" sz="2000" b="0" i="0" dirty="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extLst>
                  <a:ext uri="{0D108BD9-81ED-4DB2-BD59-A6C34878D82A}">
                    <a16:rowId xmlns:a16="http://schemas.microsoft.com/office/drawing/2014/main" val="2566739567"/>
                  </a:ext>
                </a:extLst>
              </a:tr>
              <a:tr h="641627">
                <a:tc>
                  <a:txBody>
                    <a:bodyPr/>
                    <a:lstStyle/>
                    <a:p>
                      <a:pPr marL="0" marR="0">
                        <a:spcAft>
                          <a:spcPts val="800"/>
                        </a:spcAft>
                      </a:pPr>
                      <a:r>
                        <a:rPr lang="en-US" sz="2000" b="0" i="0">
                          <a:effectLst/>
                          <a:latin typeface="Avenir" panose="02000503020000020003" pitchFamily="2" charset="0"/>
                        </a:rPr>
                        <a:t>13:4</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a:effectLst/>
                          <a:latin typeface="Avenir" panose="02000503020000020003" pitchFamily="2" charset="0"/>
                        </a:rPr>
                        <a:t>People worship the dragon and the beast</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a:effectLst/>
                          <a:latin typeface="Avenir" panose="02000503020000020003" pitchFamily="2" charset="0"/>
                        </a:rPr>
                        <a:t>Emperor worship as allegiance to Satan’s system</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extLst>
                  <a:ext uri="{0D108BD9-81ED-4DB2-BD59-A6C34878D82A}">
                    <a16:rowId xmlns:a16="http://schemas.microsoft.com/office/drawing/2014/main" val="3345459708"/>
                  </a:ext>
                </a:extLst>
              </a:tr>
              <a:tr h="328956">
                <a:tc>
                  <a:txBody>
                    <a:bodyPr/>
                    <a:lstStyle/>
                    <a:p>
                      <a:pPr marL="0" marR="0">
                        <a:spcAft>
                          <a:spcPts val="800"/>
                        </a:spcAft>
                      </a:pPr>
                      <a:r>
                        <a:rPr lang="en-US" sz="2000" b="0" i="0">
                          <a:effectLst/>
                          <a:latin typeface="Avenir" panose="02000503020000020003" pitchFamily="2" charset="0"/>
                        </a:rPr>
                        <a:t>13:5</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a:effectLst/>
                          <a:latin typeface="Avenir" panose="02000503020000020003" pitchFamily="2" charset="0"/>
                        </a:rPr>
                        <a:t>Mouth speaks blasphemies</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dirty="0">
                          <a:effectLst/>
                          <a:latin typeface="Avenir" panose="02000503020000020003" pitchFamily="2" charset="0"/>
                        </a:rPr>
                        <a:t>Open hostility towards God</a:t>
                      </a:r>
                      <a:endParaRPr lang="en-US" sz="2000" b="0" i="0" dirty="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extLst>
                  <a:ext uri="{0D108BD9-81ED-4DB2-BD59-A6C34878D82A}">
                    <a16:rowId xmlns:a16="http://schemas.microsoft.com/office/drawing/2014/main" val="2583477847"/>
                  </a:ext>
                </a:extLst>
              </a:tr>
              <a:tr h="485291">
                <a:tc>
                  <a:txBody>
                    <a:bodyPr/>
                    <a:lstStyle/>
                    <a:p>
                      <a:pPr marL="0" marR="0">
                        <a:spcAft>
                          <a:spcPts val="800"/>
                        </a:spcAft>
                      </a:pPr>
                      <a:r>
                        <a:rPr lang="en-US" sz="2000" b="0" i="0">
                          <a:effectLst/>
                          <a:latin typeface="Avenir" panose="02000503020000020003" pitchFamily="2" charset="0"/>
                        </a:rPr>
                        <a:t>13:6</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a:effectLst/>
                          <a:latin typeface="Avenir" panose="02000503020000020003" pitchFamily="2" charset="0"/>
                        </a:rPr>
                        <a:t>Blasphemes God and heaven</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a:effectLst/>
                          <a:latin typeface="Avenir" panose="02000503020000020003" pitchFamily="2" charset="0"/>
                        </a:rPr>
                        <a:t>Open hostility towards God</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extLst>
                  <a:ext uri="{0D108BD9-81ED-4DB2-BD59-A6C34878D82A}">
                    <a16:rowId xmlns:a16="http://schemas.microsoft.com/office/drawing/2014/main" val="738987841"/>
                  </a:ext>
                </a:extLst>
              </a:tr>
              <a:tr h="641627">
                <a:tc>
                  <a:txBody>
                    <a:bodyPr/>
                    <a:lstStyle/>
                    <a:p>
                      <a:pPr marL="0" marR="0">
                        <a:spcAft>
                          <a:spcPts val="800"/>
                        </a:spcAft>
                      </a:pPr>
                      <a:r>
                        <a:rPr lang="en-US" sz="2000" b="0" i="0">
                          <a:effectLst/>
                          <a:latin typeface="Avenir" panose="02000503020000020003" pitchFamily="2" charset="0"/>
                        </a:rPr>
                        <a:t>13:7</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a:effectLst/>
                          <a:latin typeface="Avenir" panose="02000503020000020003" pitchFamily="2" charset="0"/>
                        </a:rPr>
                        <a:t>Makes war on the saints and conquers them…every tribe and people and language and nation.</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a:effectLst/>
                          <a:latin typeface="Avenir" panose="02000503020000020003" pitchFamily="2" charset="0"/>
                        </a:rPr>
                        <a:t>Persecution of Christians EVERYWHERE.</a:t>
                      </a:r>
                      <a:endParaRPr lang="en-US" sz="2000" b="0" i="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extLst>
                  <a:ext uri="{0D108BD9-81ED-4DB2-BD59-A6C34878D82A}">
                    <a16:rowId xmlns:a16="http://schemas.microsoft.com/office/drawing/2014/main" val="3204645229"/>
                  </a:ext>
                </a:extLst>
              </a:tr>
              <a:tr h="485291">
                <a:tc>
                  <a:txBody>
                    <a:bodyPr/>
                    <a:lstStyle/>
                    <a:p>
                      <a:pPr marL="0" marR="0">
                        <a:spcAft>
                          <a:spcPts val="800"/>
                        </a:spcAft>
                      </a:pPr>
                      <a:r>
                        <a:rPr lang="en-US" sz="2000" b="0" i="0" dirty="0">
                          <a:effectLst/>
                          <a:latin typeface="Avenir" panose="02000503020000020003" pitchFamily="2" charset="0"/>
                        </a:rPr>
                        <a:t>13:8</a:t>
                      </a:r>
                      <a:endParaRPr lang="en-US" sz="2000" b="0" i="0" dirty="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dirty="0">
                          <a:effectLst/>
                          <a:latin typeface="Avenir" panose="02000503020000020003" pitchFamily="2" charset="0"/>
                        </a:rPr>
                        <a:t>Earth dwellers worship him</a:t>
                      </a:r>
                      <a:endParaRPr lang="en-US" sz="2000" b="0" i="0" dirty="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tc>
                  <a:txBody>
                    <a:bodyPr/>
                    <a:lstStyle/>
                    <a:p>
                      <a:pPr marL="0" marR="0">
                        <a:spcAft>
                          <a:spcPts val="800"/>
                        </a:spcAft>
                      </a:pPr>
                      <a:r>
                        <a:rPr lang="en-US" sz="2000" b="0" i="0" dirty="0">
                          <a:effectLst/>
                          <a:latin typeface="Avenir" panose="02000503020000020003" pitchFamily="2" charset="0"/>
                        </a:rPr>
                        <a:t>Widespread allegiance and pressure</a:t>
                      </a:r>
                      <a:endParaRPr lang="en-US" sz="2000" b="0" i="0" dirty="0">
                        <a:effectLst/>
                        <a:latin typeface="Avenir" panose="02000503020000020003" pitchFamily="2" charset="0"/>
                        <a:ea typeface="Arial Narrow" panose="020B0604020202020204" pitchFamily="34" charset="0"/>
                        <a:cs typeface="Arial Narrow" panose="020B0604020202020204" pitchFamily="34" charset="0"/>
                      </a:endParaRPr>
                    </a:p>
                  </a:txBody>
                  <a:tcPr marL="8142" marR="8142" marT="8142" marB="8142" anchor="ctr"/>
                </a:tc>
                <a:extLst>
                  <a:ext uri="{0D108BD9-81ED-4DB2-BD59-A6C34878D82A}">
                    <a16:rowId xmlns:a16="http://schemas.microsoft.com/office/drawing/2014/main" val="3127891956"/>
                  </a:ext>
                </a:extLst>
              </a:tr>
            </a:tbl>
          </a:graphicData>
        </a:graphic>
      </p:graphicFrame>
      <p:sp>
        <p:nvSpPr>
          <p:cNvPr id="5" name="Rectangle 1">
            <a:extLst>
              <a:ext uri="{FF2B5EF4-FFF2-40B4-BE49-F238E27FC236}">
                <a16:creationId xmlns:a16="http://schemas.microsoft.com/office/drawing/2014/main" id="{FDEC8E22-A435-FADC-F1F7-60835E667DF3}"/>
              </a:ext>
            </a:extLst>
          </p:cNvPr>
          <p:cNvSpPr>
            <a:spLocks noChangeArrowheads="1"/>
          </p:cNvSpPr>
          <p:nvPr/>
        </p:nvSpPr>
        <p:spPr bwMode="auto">
          <a:xfrm>
            <a:off x="1601788"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234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13563-F880-D48E-370B-16613CB183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56B9E5-2E61-738C-5042-70E9BAA8CCAB}"/>
              </a:ext>
            </a:extLst>
          </p:cNvPr>
          <p:cNvSpPr txBox="1"/>
          <p:nvPr/>
        </p:nvSpPr>
        <p:spPr>
          <a:xfrm>
            <a:off x="850395" y="1167219"/>
            <a:ext cx="10491210" cy="707886"/>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Earth Beast – Revelation 13:11-18</a:t>
            </a:r>
          </a:p>
        </p:txBody>
      </p:sp>
      <p:sp>
        <p:nvSpPr>
          <p:cNvPr id="3" name="TextBox 2">
            <a:extLst>
              <a:ext uri="{FF2B5EF4-FFF2-40B4-BE49-F238E27FC236}">
                <a16:creationId xmlns:a16="http://schemas.microsoft.com/office/drawing/2014/main" id="{26AC9E75-9DB0-E258-96B1-32D883B4F4D1}"/>
              </a:ext>
            </a:extLst>
          </p:cNvPr>
          <p:cNvSpPr txBox="1"/>
          <p:nvPr/>
        </p:nvSpPr>
        <p:spPr>
          <a:xfrm>
            <a:off x="4234069" y="336222"/>
            <a:ext cx="6664004"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INTERNAL EVIDENCE</a:t>
            </a:r>
          </a:p>
        </p:txBody>
      </p:sp>
      <p:sp>
        <p:nvSpPr>
          <p:cNvPr id="5" name="Rectangle 1">
            <a:extLst>
              <a:ext uri="{FF2B5EF4-FFF2-40B4-BE49-F238E27FC236}">
                <a16:creationId xmlns:a16="http://schemas.microsoft.com/office/drawing/2014/main" id="{5C27BCAF-DF8E-7FE3-B9CD-A2EB5D45DAE0}"/>
              </a:ext>
            </a:extLst>
          </p:cNvPr>
          <p:cNvSpPr>
            <a:spLocks noChangeArrowheads="1"/>
          </p:cNvSpPr>
          <p:nvPr/>
        </p:nvSpPr>
        <p:spPr bwMode="auto">
          <a:xfrm>
            <a:off x="1601788"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e 5">
            <a:extLst>
              <a:ext uri="{FF2B5EF4-FFF2-40B4-BE49-F238E27FC236}">
                <a16:creationId xmlns:a16="http://schemas.microsoft.com/office/drawing/2014/main" id="{DFF33EE1-9D0C-883A-5620-8F8384CF7DC2}"/>
              </a:ext>
            </a:extLst>
          </p:cNvPr>
          <p:cNvGraphicFramePr>
            <a:graphicFrameLocks noGrp="1"/>
          </p:cNvGraphicFramePr>
          <p:nvPr>
            <p:extLst>
              <p:ext uri="{D42A27DB-BD31-4B8C-83A1-F6EECF244321}">
                <p14:modId xmlns:p14="http://schemas.microsoft.com/office/powerpoint/2010/main" val="1762070421"/>
              </p:ext>
            </p:extLst>
          </p:nvPr>
        </p:nvGraphicFramePr>
        <p:xfrm>
          <a:off x="392152" y="1998216"/>
          <a:ext cx="11407695" cy="4206624"/>
        </p:xfrm>
        <a:graphic>
          <a:graphicData uri="http://schemas.openxmlformats.org/drawingml/2006/table">
            <a:tbl>
              <a:tblPr firstRow="1" firstCol="1" bandRow="1">
                <a:tableStyleId>{073A0DAA-6AF3-43AB-8588-CEC1D06C72B9}</a:tableStyleId>
              </a:tblPr>
              <a:tblGrid>
                <a:gridCol w="1092819">
                  <a:extLst>
                    <a:ext uri="{9D8B030D-6E8A-4147-A177-3AD203B41FA5}">
                      <a16:colId xmlns:a16="http://schemas.microsoft.com/office/drawing/2014/main" val="2387494904"/>
                    </a:ext>
                  </a:extLst>
                </a:gridCol>
                <a:gridCol w="6512311">
                  <a:extLst>
                    <a:ext uri="{9D8B030D-6E8A-4147-A177-3AD203B41FA5}">
                      <a16:colId xmlns:a16="http://schemas.microsoft.com/office/drawing/2014/main" val="3015706737"/>
                    </a:ext>
                  </a:extLst>
                </a:gridCol>
                <a:gridCol w="3802565">
                  <a:extLst>
                    <a:ext uri="{9D8B030D-6E8A-4147-A177-3AD203B41FA5}">
                      <a16:colId xmlns:a16="http://schemas.microsoft.com/office/drawing/2014/main" val="2384764831"/>
                    </a:ext>
                  </a:extLst>
                </a:gridCol>
              </a:tblGrid>
              <a:tr h="178361">
                <a:tc>
                  <a:txBody>
                    <a:bodyPr/>
                    <a:lstStyle/>
                    <a:p>
                      <a:pPr marL="0" marR="0" algn="ctr">
                        <a:spcAft>
                          <a:spcPts val="800"/>
                        </a:spcAft>
                      </a:pPr>
                      <a:r>
                        <a:rPr lang="en-US" sz="2000">
                          <a:effectLst/>
                          <a:latin typeface="Avenir Book" panose="02000503020000020003" pitchFamily="2" charset="0"/>
                        </a:rPr>
                        <a:t>Verse</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lgn="ctr">
                        <a:spcAft>
                          <a:spcPts val="800"/>
                        </a:spcAft>
                      </a:pPr>
                      <a:r>
                        <a:rPr lang="en-US" sz="2000">
                          <a:effectLst/>
                          <a:latin typeface="Avenir Book" panose="02000503020000020003" pitchFamily="2" charset="0"/>
                        </a:rPr>
                        <a:t>Description</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lgn="ctr">
                        <a:spcAft>
                          <a:spcPts val="800"/>
                        </a:spcAft>
                      </a:pPr>
                      <a:r>
                        <a:rPr lang="en-US" sz="2000">
                          <a:effectLst/>
                          <a:latin typeface="Avenir Book" panose="02000503020000020003" pitchFamily="2" charset="0"/>
                        </a:rPr>
                        <a:t>Refers To</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extLst>
                  <a:ext uri="{0D108BD9-81ED-4DB2-BD59-A6C34878D82A}">
                    <a16:rowId xmlns:a16="http://schemas.microsoft.com/office/drawing/2014/main" val="4016243040"/>
                  </a:ext>
                </a:extLst>
              </a:tr>
              <a:tr h="501430">
                <a:tc>
                  <a:txBody>
                    <a:bodyPr/>
                    <a:lstStyle/>
                    <a:p>
                      <a:pPr marL="0" marR="0">
                        <a:spcAft>
                          <a:spcPts val="800"/>
                        </a:spcAft>
                      </a:pPr>
                      <a:r>
                        <a:rPr lang="en-US" sz="2000">
                          <a:effectLst/>
                          <a:latin typeface="Avenir Book" panose="02000503020000020003" pitchFamily="2" charset="0"/>
                        </a:rPr>
                        <a:t>13:11</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Rises from the earth, lamb-like with dragon voice</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dirty="0">
                          <a:effectLst/>
                          <a:latin typeface="Avenir Book" panose="02000503020000020003" pitchFamily="2" charset="0"/>
                        </a:rPr>
                        <a:t>False prophet; religious enforcer of worship</a:t>
                      </a:r>
                      <a:endParaRPr lang="en-US" sz="2000" dirty="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extLst>
                  <a:ext uri="{0D108BD9-81ED-4DB2-BD59-A6C34878D82A}">
                    <a16:rowId xmlns:a16="http://schemas.microsoft.com/office/drawing/2014/main" val="109900589"/>
                  </a:ext>
                </a:extLst>
              </a:tr>
              <a:tr h="501430">
                <a:tc>
                  <a:txBody>
                    <a:bodyPr/>
                    <a:lstStyle/>
                    <a:p>
                      <a:pPr marL="0" marR="0">
                        <a:spcAft>
                          <a:spcPts val="800"/>
                        </a:spcAft>
                      </a:pPr>
                      <a:r>
                        <a:rPr lang="en-US" sz="2000" b="0" kern="1200" dirty="0">
                          <a:solidFill>
                            <a:schemeClr val="lt1"/>
                          </a:solidFill>
                          <a:effectLst/>
                          <a:latin typeface="Avenir Book" panose="02000503020000020003" pitchFamily="2" charset="0"/>
                        </a:rPr>
                        <a:t>13:12</a:t>
                      </a:r>
                      <a:endParaRPr lang="en-US" sz="2000" b="0" i="0" kern="1200" dirty="0">
                        <a:solidFill>
                          <a:schemeClr val="lt1"/>
                        </a:solidFill>
                        <a:effectLst/>
                        <a:latin typeface="Avenir Book" panose="02000503020000020003" pitchFamily="2" charset="0"/>
                        <a:ea typeface="+mn-ea"/>
                        <a:cs typeface="+mn-cs"/>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Exercises authority of first beast; promotes worship</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Religious system supporting state power</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extLst>
                  <a:ext uri="{0D108BD9-81ED-4DB2-BD59-A6C34878D82A}">
                    <a16:rowId xmlns:a16="http://schemas.microsoft.com/office/drawing/2014/main" val="3264747063"/>
                  </a:ext>
                </a:extLst>
              </a:tr>
              <a:tr h="501430">
                <a:tc>
                  <a:txBody>
                    <a:bodyPr/>
                    <a:lstStyle/>
                    <a:p>
                      <a:pPr marL="0" marR="0">
                        <a:spcAft>
                          <a:spcPts val="800"/>
                        </a:spcAft>
                      </a:pPr>
                      <a:r>
                        <a:rPr lang="en-US" sz="2000">
                          <a:effectLst/>
                          <a:latin typeface="Avenir Book" panose="02000503020000020003" pitchFamily="2" charset="0"/>
                        </a:rPr>
                        <a:t>13:13</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Performs great signs, calls fire from heaven</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False religious wonders</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extLst>
                  <a:ext uri="{0D108BD9-81ED-4DB2-BD59-A6C34878D82A}">
                    <a16:rowId xmlns:a16="http://schemas.microsoft.com/office/drawing/2014/main" val="1427851186"/>
                  </a:ext>
                </a:extLst>
              </a:tr>
              <a:tr h="501430">
                <a:tc>
                  <a:txBody>
                    <a:bodyPr/>
                    <a:lstStyle/>
                    <a:p>
                      <a:pPr marL="0" marR="0">
                        <a:spcAft>
                          <a:spcPts val="800"/>
                        </a:spcAft>
                      </a:pPr>
                      <a:r>
                        <a:rPr lang="en-US" sz="2000">
                          <a:effectLst/>
                          <a:latin typeface="Avenir Book" panose="02000503020000020003" pitchFamily="2" charset="0"/>
                        </a:rPr>
                        <a:t>13:14</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Deceives people and tells them to make an image</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Promotion of emperor's image</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extLst>
                  <a:ext uri="{0D108BD9-81ED-4DB2-BD59-A6C34878D82A}">
                    <a16:rowId xmlns:a16="http://schemas.microsoft.com/office/drawing/2014/main" val="1362899093"/>
                  </a:ext>
                </a:extLst>
              </a:tr>
              <a:tr h="501430">
                <a:tc>
                  <a:txBody>
                    <a:bodyPr/>
                    <a:lstStyle/>
                    <a:p>
                      <a:pPr marL="0" marR="0">
                        <a:spcAft>
                          <a:spcPts val="800"/>
                        </a:spcAft>
                      </a:pPr>
                      <a:r>
                        <a:rPr lang="en-US" sz="2000">
                          <a:effectLst/>
                          <a:latin typeface="Avenir Book" panose="02000503020000020003" pitchFamily="2" charset="0"/>
                        </a:rPr>
                        <a:t>13:15</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Breathes life into the image and enforces death</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Enforcement of worship or death</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extLst>
                  <a:ext uri="{0D108BD9-81ED-4DB2-BD59-A6C34878D82A}">
                    <a16:rowId xmlns:a16="http://schemas.microsoft.com/office/drawing/2014/main" val="3963509727"/>
                  </a:ext>
                </a:extLst>
              </a:tr>
              <a:tr h="501430">
                <a:tc>
                  <a:txBody>
                    <a:bodyPr/>
                    <a:lstStyle/>
                    <a:p>
                      <a:pPr marL="0" marR="0">
                        <a:spcAft>
                          <a:spcPts val="800"/>
                        </a:spcAft>
                      </a:pPr>
                      <a:r>
                        <a:rPr lang="en-US" sz="2000">
                          <a:effectLst/>
                          <a:latin typeface="Avenir Book" panose="02000503020000020003" pitchFamily="2" charset="0"/>
                        </a:rPr>
                        <a:t>13:16</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Causes all to receive a mark</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Symbol of loyalty to the emperor</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extLst>
                  <a:ext uri="{0D108BD9-81ED-4DB2-BD59-A6C34878D82A}">
                    <a16:rowId xmlns:a16="http://schemas.microsoft.com/office/drawing/2014/main" val="2667740995"/>
                  </a:ext>
                </a:extLst>
              </a:tr>
              <a:tr h="501430">
                <a:tc>
                  <a:txBody>
                    <a:bodyPr/>
                    <a:lstStyle/>
                    <a:p>
                      <a:pPr marL="0" marR="0">
                        <a:spcAft>
                          <a:spcPts val="800"/>
                        </a:spcAft>
                      </a:pPr>
                      <a:r>
                        <a:rPr lang="en-US" sz="2000">
                          <a:effectLst/>
                          <a:latin typeface="Avenir Book" panose="02000503020000020003" pitchFamily="2" charset="0"/>
                        </a:rPr>
                        <a:t>13:17</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a:effectLst/>
                          <a:latin typeface="Avenir Book" panose="02000503020000020003" pitchFamily="2" charset="0"/>
                        </a:rPr>
                        <a:t>No one can buy/sell without the mark</a:t>
                      </a:r>
                      <a:endParaRPr lang="en-US" sz="200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tc>
                  <a:txBody>
                    <a:bodyPr/>
                    <a:lstStyle/>
                    <a:p>
                      <a:pPr marL="0" marR="0">
                        <a:spcAft>
                          <a:spcPts val="800"/>
                        </a:spcAft>
                      </a:pPr>
                      <a:r>
                        <a:rPr lang="en-US" sz="2000" dirty="0">
                          <a:effectLst/>
                          <a:latin typeface="Avenir Book" panose="02000503020000020003" pitchFamily="2" charset="0"/>
                        </a:rPr>
                        <a:t>Economic consequence for noncompliance</a:t>
                      </a:r>
                      <a:endParaRPr lang="en-US" sz="2000" dirty="0">
                        <a:effectLst/>
                        <a:latin typeface="Avenir Book" panose="02000503020000020003" pitchFamily="2" charset="0"/>
                        <a:ea typeface="Arial Narrow" panose="020B0604020202020204" pitchFamily="34" charset="0"/>
                        <a:cs typeface="Arial Narrow" panose="020B0604020202020204" pitchFamily="34" charset="0"/>
                      </a:endParaRPr>
                    </a:p>
                  </a:txBody>
                  <a:tcPr marL="8413" marR="8413" marT="8413" marB="8413" anchor="ctr"/>
                </a:tc>
                <a:extLst>
                  <a:ext uri="{0D108BD9-81ED-4DB2-BD59-A6C34878D82A}">
                    <a16:rowId xmlns:a16="http://schemas.microsoft.com/office/drawing/2014/main" val="442231510"/>
                  </a:ext>
                </a:extLst>
              </a:tr>
            </a:tbl>
          </a:graphicData>
        </a:graphic>
      </p:graphicFrame>
    </p:spTree>
    <p:extLst>
      <p:ext uri="{BB962C8B-B14F-4D97-AF65-F5344CB8AC3E}">
        <p14:creationId xmlns:p14="http://schemas.microsoft.com/office/powerpoint/2010/main" val="292733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5F6AE-DCA4-F81F-D9D9-63F143E63B1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BC508C-AEF3-298E-BFE2-7CD5CA0E4A94}"/>
              </a:ext>
            </a:extLst>
          </p:cNvPr>
          <p:cNvSpPr txBox="1"/>
          <p:nvPr/>
        </p:nvSpPr>
        <p:spPr>
          <a:xfrm>
            <a:off x="850395" y="1366002"/>
            <a:ext cx="10491210" cy="3170099"/>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Revelation cannot be about Jerusalem.</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Revelation is a warning against empires like Rome.</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Allows the book to align accurately with the history of the first century.</a:t>
            </a:r>
          </a:p>
        </p:txBody>
      </p:sp>
      <p:sp>
        <p:nvSpPr>
          <p:cNvPr id="3" name="TextBox 2">
            <a:extLst>
              <a:ext uri="{FF2B5EF4-FFF2-40B4-BE49-F238E27FC236}">
                <a16:creationId xmlns:a16="http://schemas.microsoft.com/office/drawing/2014/main" id="{58431099-35A9-8D66-A61E-3B951C2DEE4D}"/>
              </a:ext>
            </a:extLst>
          </p:cNvPr>
          <p:cNvSpPr txBox="1"/>
          <p:nvPr/>
        </p:nvSpPr>
        <p:spPr>
          <a:xfrm>
            <a:off x="3598449" y="325071"/>
            <a:ext cx="7654660"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Implications of a Late Date</a:t>
            </a:r>
          </a:p>
        </p:txBody>
      </p:sp>
    </p:spTree>
    <p:extLst>
      <p:ext uri="{BB962C8B-B14F-4D97-AF65-F5344CB8AC3E}">
        <p14:creationId xmlns:p14="http://schemas.microsoft.com/office/powerpoint/2010/main" val="126638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42E953-F3C8-2EA0-8CA8-5C9BC4D0644F}"/>
              </a:ext>
            </a:extLst>
          </p:cNvPr>
          <p:cNvPicPr>
            <a:picLocks noChangeAspect="1"/>
          </p:cNvPicPr>
          <p:nvPr/>
        </p:nvPicPr>
        <p:blipFill>
          <a:blip r:embed="rId2"/>
          <a:stretch>
            <a:fillRect/>
          </a:stretch>
        </p:blipFill>
        <p:spPr>
          <a:xfrm>
            <a:off x="0" y="0"/>
            <a:ext cx="12191998" cy="6857999"/>
          </a:xfrm>
          <a:prstGeom prst="rect">
            <a:avLst/>
          </a:prstGeom>
        </p:spPr>
      </p:pic>
      <p:pic>
        <p:nvPicPr>
          <p:cNvPr id="3" name="Picture 2">
            <a:extLst>
              <a:ext uri="{FF2B5EF4-FFF2-40B4-BE49-F238E27FC236}">
                <a16:creationId xmlns:a16="http://schemas.microsoft.com/office/drawing/2014/main" id="{645BE9EB-EC8B-DAED-A081-D39D85415B81}"/>
              </a:ext>
            </a:extLst>
          </p:cNvPr>
          <p:cNvPicPr>
            <a:picLocks noChangeAspect="1"/>
          </p:cNvPicPr>
          <p:nvPr/>
        </p:nvPicPr>
        <p:blipFill>
          <a:blip r:embed="rId3"/>
          <a:stretch>
            <a:fillRect/>
          </a:stretch>
        </p:blipFill>
        <p:spPr>
          <a:xfrm>
            <a:off x="-2" y="146305"/>
            <a:ext cx="12191999" cy="6857999"/>
          </a:xfrm>
          <a:prstGeom prst="rect">
            <a:avLst/>
          </a:prstGeom>
        </p:spPr>
      </p:pic>
      <p:pic>
        <p:nvPicPr>
          <p:cNvPr id="5" name="Picture 4">
            <a:extLst>
              <a:ext uri="{FF2B5EF4-FFF2-40B4-BE49-F238E27FC236}">
                <a16:creationId xmlns:a16="http://schemas.microsoft.com/office/drawing/2014/main" id="{3E298C96-25C0-FEC6-8E08-0BB60C088B8E}"/>
              </a:ext>
            </a:extLst>
          </p:cNvPr>
          <p:cNvPicPr>
            <a:picLocks noChangeAspect="1"/>
          </p:cNvPicPr>
          <p:nvPr/>
        </p:nvPicPr>
        <p:blipFill>
          <a:blip r:embed="rId4"/>
          <a:stretch>
            <a:fillRect/>
          </a:stretch>
        </p:blipFill>
        <p:spPr>
          <a:xfrm>
            <a:off x="-3" y="0"/>
            <a:ext cx="12192000" cy="6858000"/>
          </a:xfrm>
          <a:prstGeom prst="rect">
            <a:avLst/>
          </a:prstGeom>
        </p:spPr>
      </p:pic>
    </p:spTree>
    <p:extLst>
      <p:ext uri="{BB962C8B-B14F-4D97-AF65-F5344CB8AC3E}">
        <p14:creationId xmlns:p14="http://schemas.microsoft.com/office/powerpoint/2010/main" val="59980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AD7545-5B6C-DD6E-DCE7-BD35EA8DA5D2}"/>
              </a:ext>
            </a:extLst>
          </p:cNvPr>
          <p:cNvSpPr txBox="1"/>
          <p:nvPr/>
        </p:nvSpPr>
        <p:spPr>
          <a:xfrm>
            <a:off x="1189464" y="2936958"/>
            <a:ext cx="9965471" cy="1323439"/>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rPr>
              <a:t>The Case for The Late </a:t>
            </a:r>
          </a:p>
          <a:p>
            <a:pPr algn="ctr"/>
            <a:r>
              <a:rPr lang="en-US" sz="4000" b="1" dirty="0">
                <a:solidFill>
                  <a:schemeClr val="bg1"/>
                </a:solidFill>
                <a:latin typeface="Avenir Medium" panose="02000503020000020003" pitchFamily="2" charset="0"/>
              </a:rPr>
              <a:t>Date of Revelation</a:t>
            </a:r>
          </a:p>
        </p:txBody>
      </p:sp>
      <p:pic>
        <p:nvPicPr>
          <p:cNvPr id="6" name="Picture 5">
            <a:extLst>
              <a:ext uri="{FF2B5EF4-FFF2-40B4-BE49-F238E27FC236}">
                <a16:creationId xmlns:a16="http://schemas.microsoft.com/office/drawing/2014/main" id="{2926EC5E-6FDB-6323-CA83-6A7CA151D9A2}"/>
              </a:ext>
            </a:extLst>
          </p:cNvPr>
          <p:cNvPicPr>
            <a:picLocks noChangeAspect="1"/>
          </p:cNvPicPr>
          <p:nvPr/>
        </p:nvPicPr>
        <p:blipFill>
          <a:blip r:embed="rId3">
            <a:alphaModFix amt="0"/>
          </a:blip>
          <a:stretch>
            <a:fillRect/>
          </a:stretch>
        </p:blipFill>
        <p:spPr>
          <a:xfrm>
            <a:off x="-6792360" y="-4312745"/>
            <a:ext cx="25776721" cy="14499406"/>
          </a:xfrm>
          <a:prstGeom prst="rect">
            <a:avLst/>
          </a:prstGeom>
        </p:spPr>
      </p:pic>
      <p:pic>
        <p:nvPicPr>
          <p:cNvPr id="9" name="Picture 8">
            <a:extLst>
              <a:ext uri="{FF2B5EF4-FFF2-40B4-BE49-F238E27FC236}">
                <a16:creationId xmlns:a16="http://schemas.microsoft.com/office/drawing/2014/main" id="{06B5E1E6-963E-7D2F-C763-BA7DC503C456}"/>
              </a:ext>
            </a:extLst>
          </p:cNvPr>
          <p:cNvPicPr>
            <a:picLocks noChangeAspect="1"/>
          </p:cNvPicPr>
          <p:nvPr/>
        </p:nvPicPr>
        <p:blipFill>
          <a:blip r:embed="rId4">
            <a:alphaModFix amt="0"/>
          </a:blip>
          <a:stretch>
            <a:fillRect/>
          </a:stretch>
        </p:blipFill>
        <p:spPr>
          <a:xfrm>
            <a:off x="-2123082" y="-1644419"/>
            <a:ext cx="16590561" cy="9332190"/>
          </a:xfrm>
          <a:prstGeom prst="rect">
            <a:avLst/>
          </a:prstGeom>
        </p:spPr>
      </p:pic>
    </p:spTree>
    <p:extLst>
      <p:ext uri="{BB962C8B-B14F-4D97-AF65-F5344CB8AC3E}">
        <p14:creationId xmlns:p14="http://schemas.microsoft.com/office/powerpoint/2010/main" val="1737141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705CB6-401E-83E7-47BF-6EE7FB98A2EF}"/>
              </a:ext>
            </a:extLst>
          </p:cNvPr>
          <p:cNvSpPr txBox="1"/>
          <p:nvPr/>
        </p:nvSpPr>
        <p:spPr>
          <a:xfrm>
            <a:off x="850395" y="1924802"/>
            <a:ext cx="10491210" cy="3939540"/>
          </a:xfrm>
          <a:prstGeom prst="rect">
            <a:avLst/>
          </a:prstGeom>
          <a:noFill/>
        </p:spPr>
        <p:txBody>
          <a:bodyPr wrap="square" rtlCol="0">
            <a:spAutoFit/>
          </a:bodyPr>
          <a:lstStyle/>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Irenaeus (AD180)</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“for if it were necessary that his name should be distinctly revealed in this present time, it would have been announced by him who beheld the apocalyptic vision.</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For it was seen not very long time since, but almost in our day, towards the end of Domitian’s reign.”</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					-Irenaeus, Against Heresies 5.30.3</a:t>
            </a:r>
          </a:p>
        </p:txBody>
      </p:sp>
      <p:sp>
        <p:nvSpPr>
          <p:cNvPr id="8" name="TextBox 7">
            <a:extLst>
              <a:ext uri="{FF2B5EF4-FFF2-40B4-BE49-F238E27FC236}">
                <a16:creationId xmlns:a16="http://schemas.microsoft.com/office/drawing/2014/main" id="{D5A129AE-7F79-6ABC-9086-95C64165A7C1}"/>
              </a:ext>
            </a:extLst>
          </p:cNvPr>
          <p:cNvSpPr txBox="1"/>
          <p:nvPr/>
        </p:nvSpPr>
        <p:spPr>
          <a:xfrm>
            <a:off x="4234069" y="336222"/>
            <a:ext cx="6550191"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EXTERNAL EVIDENCE</a:t>
            </a:r>
          </a:p>
        </p:txBody>
      </p:sp>
    </p:spTree>
    <p:extLst>
      <p:ext uri="{BB962C8B-B14F-4D97-AF65-F5344CB8AC3E}">
        <p14:creationId xmlns:p14="http://schemas.microsoft.com/office/powerpoint/2010/main" val="2351597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35BAE-9D93-E066-A47D-187C3DAD591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46E784B-6939-56BB-8886-DFF06685536F}"/>
              </a:ext>
            </a:extLst>
          </p:cNvPr>
          <p:cNvSpPr txBox="1"/>
          <p:nvPr/>
        </p:nvSpPr>
        <p:spPr>
          <a:xfrm>
            <a:off x="850395" y="1924802"/>
            <a:ext cx="10491210" cy="3170099"/>
          </a:xfrm>
          <a:prstGeom prst="rect">
            <a:avLst/>
          </a:prstGeom>
          <a:noFill/>
        </p:spPr>
        <p:txBody>
          <a:bodyPr wrap="square" rtlCol="0">
            <a:spAutoFit/>
          </a:bodyPr>
          <a:lstStyle/>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Clement of Alexandra (Late 2</a:t>
            </a:r>
            <a:r>
              <a:rPr lang="en-US" sz="2500" b="1" baseline="30000" dirty="0">
                <a:solidFill>
                  <a:schemeClr val="bg1"/>
                </a:solidFill>
                <a:latin typeface="Avenir Medium" panose="02000503020000020003" pitchFamily="2" charset="0"/>
                <a:ea typeface="Tahoma" panose="020B0604030504040204" pitchFamily="34" charset="0"/>
                <a:cs typeface="Tahoma" panose="020B0604030504040204" pitchFamily="34" charset="0"/>
              </a:rPr>
              <a:t>nd</a:t>
            </a:r>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 Century)</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“For the Apostle John, who lived in Asia, after he was exiled to the island of Patmos, wrote the Apocalypse and afterward returned to Ephesus, where he remained until his death.”</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				— Clement of Alexandria, as cited in 							Eusebius, Ecclesiastical History 3.23.6</a:t>
            </a:r>
          </a:p>
        </p:txBody>
      </p:sp>
      <p:sp>
        <p:nvSpPr>
          <p:cNvPr id="8" name="TextBox 7">
            <a:extLst>
              <a:ext uri="{FF2B5EF4-FFF2-40B4-BE49-F238E27FC236}">
                <a16:creationId xmlns:a16="http://schemas.microsoft.com/office/drawing/2014/main" id="{BEE8767C-0E18-B892-606C-9FFC322BFE52}"/>
              </a:ext>
            </a:extLst>
          </p:cNvPr>
          <p:cNvSpPr txBox="1"/>
          <p:nvPr/>
        </p:nvSpPr>
        <p:spPr>
          <a:xfrm>
            <a:off x="4234069" y="336222"/>
            <a:ext cx="6550191"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EXTERNAL EVIDENCE</a:t>
            </a:r>
          </a:p>
        </p:txBody>
      </p:sp>
    </p:spTree>
    <p:extLst>
      <p:ext uri="{BB962C8B-B14F-4D97-AF65-F5344CB8AC3E}">
        <p14:creationId xmlns:p14="http://schemas.microsoft.com/office/powerpoint/2010/main" val="3821985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0DA1F-D2CE-EBC7-CE24-B1FB26C7CE1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E52133C-3837-4F5A-297B-15223BAE1AAC}"/>
              </a:ext>
            </a:extLst>
          </p:cNvPr>
          <p:cNvSpPr txBox="1"/>
          <p:nvPr/>
        </p:nvSpPr>
        <p:spPr>
          <a:xfrm>
            <a:off x="850395" y="1924802"/>
            <a:ext cx="10491210" cy="2785378"/>
          </a:xfrm>
          <a:prstGeom prst="rect">
            <a:avLst/>
          </a:prstGeom>
          <a:noFill/>
        </p:spPr>
        <p:txBody>
          <a:bodyPr wrap="square" rtlCol="0">
            <a:spAutoFit/>
          </a:bodyPr>
          <a:lstStyle/>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Eusebius (early 4</a:t>
            </a:r>
            <a:r>
              <a:rPr lang="en-US" sz="2500" b="1" baseline="30000" dirty="0">
                <a:solidFill>
                  <a:schemeClr val="bg1"/>
                </a:solidFill>
                <a:latin typeface="Avenir Medium" panose="02000503020000020003" pitchFamily="2" charset="0"/>
                <a:ea typeface="Tahoma" panose="020B0604030504040204" pitchFamily="34" charset="0"/>
                <a:cs typeface="Tahoma" panose="020B0604030504040204" pitchFamily="34" charset="0"/>
              </a:rPr>
              <a:t>th</a:t>
            </a:r>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 Century)</a:t>
            </a:r>
          </a:p>
          <a:p>
            <a:endPar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“It is said that in this persecution under Domitian the apostle and evangelist John, who was still alive, was condemned to dwell on the island of Patmos in consequence of his testimony to the divine word.”					</a:t>
            </a:r>
          </a:p>
          <a:p>
            <a:r>
              <a:rPr lang="en-US" sz="2500" dirty="0">
                <a:solidFill>
                  <a:schemeClr val="bg1"/>
                </a:solidFill>
                <a:latin typeface="Avenir Medium" panose="02000503020000020003" pitchFamily="2" charset="0"/>
                <a:ea typeface="Tahoma" panose="020B0604030504040204" pitchFamily="34" charset="0"/>
                <a:cs typeface="Tahoma" panose="020B0604030504040204" pitchFamily="34" charset="0"/>
              </a:rPr>
              <a:t>					-Eusebius, Ecclesiastical History 3.18.1</a:t>
            </a:r>
          </a:p>
        </p:txBody>
      </p:sp>
      <p:sp>
        <p:nvSpPr>
          <p:cNvPr id="8" name="TextBox 7">
            <a:extLst>
              <a:ext uri="{FF2B5EF4-FFF2-40B4-BE49-F238E27FC236}">
                <a16:creationId xmlns:a16="http://schemas.microsoft.com/office/drawing/2014/main" id="{CEB013DD-EEEB-18D5-0598-A8A2D744BA89}"/>
              </a:ext>
            </a:extLst>
          </p:cNvPr>
          <p:cNvSpPr txBox="1"/>
          <p:nvPr/>
        </p:nvSpPr>
        <p:spPr>
          <a:xfrm>
            <a:off x="4234069" y="336222"/>
            <a:ext cx="6550191"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EXTERNAL EVIDENCE</a:t>
            </a:r>
          </a:p>
        </p:txBody>
      </p:sp>
    </p:spTree>
    <p:extLst>
      <p:ext uri="{BB962C8B-B14F-4D97-AF65-F5344CB8AC3E}">
        <p14:creationId xmlns:p14="http://schemas.microsoft.com/office/powerpoint/2010/main" val="2907727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0703C-E7E6-4E39-D8C2-BC8545EA260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302558F-C55B-924D-1A23-1CA39F2CB3A5}"/>
              </a:ext>
            </a:extLst>
          </p:cNvPr>
          <p:cNvSpPr txBox="1"/>
          <p:nvPr/>
        </p:nvSpPr>
        <p:spPr>
          <a:xfrm>
            <a:off x="850395" y="1924802"/>
            <a:ext cx="10491210" cy="3554819"/>
          </a:xfrm>
          <a:prstGeom prst="rect">
            <a:avLst/>
          </a:prstGeom>
          <a:noFill/>
        </p:spPr>
        <p:txBody>
          <a:bodyPr wrap="square" rtlCol="0">
            <a:spAutoFit/>
          </a:bodyPr>
          <a:lstStyle/>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Victorinus (Late 3</a:t>
            </a:r>
            <a:r>
              <a:rPr lang="en-US" sz="2500" b="1" baseline="30000" dirty="0">
                <a:solidFill>
                  <a:schemeClr val="bg1"/>
                </a:solidFill>
                <a:latin typeface="Avenir Medium" panose="02000503020000020003" pitchFamily="2" charset="0"/>
                <a:ea typeface="Tahoma" panose="020B0604030504040204" pitchFamily="34" charset="0"/>
                <a:cs typeface="Tahoma" panose="020B0604030504040204" pitchFamily="34" charset="0"/>
              </a:rPr>
              <a:t>rd</a:t>
            </a:r>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 Century)</a:t>
            </a:r>
          </a:p>
          <a:p>
            <a:endPar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“When John said these things, he was in the island of Patmos, condemned to the mines by Caesar Domitian. There, therefore, he saw the Apocalypse; and when grown old, he thought that he should at length receive his discharge by suffering, but Domitian being killed, he was released.”</a:t>
            </a:r>
          </a:p>
          <a:p>
            <a:endPar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			-Victorinus, Commentary on Revelation 10:11</a:t>
            </a:r>
          </a:p>
        </p:txBody>
      </p:sp>
      <p:sp>
        <p:nvSpPr>
          <p:cNvPr id="8" name="TextBox 7">
            <a:extLst>
              <a:ext uri="{FF2B5EF4-FFF2-40B4-BE49-F238E27FC236}">
                <a16:creationId xmlns:a16="http://schemas.microsoft.com/office/drawing/2014/main" id="{90AE9ACF-09FF-F11F-D22C-91DD1A75D2E8}"/>
              </a:ext>
            </a:extLst>
          </p:cNvPr>
          <p:cNvSpPr txBox="1"/>
          <p:nvPr/>
        </p:nvSpPr>
        <p:spPr>
          <a:xfrm>
            <a:off x="4234069" y="336222"/>
            <a:ext cx="6550191"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EXTERNAL EVIDENCE</a:t>
            </a:r>
          </a:p>
        </p:txBody>
      </p:sp>
    </p:spTree>
    <p:extLst>
      <p:ext uri="{BB962C8B-B14F-4D97-AF65-F5344CB8AC3E}">
        <p14:creationId xmlns:p14="http://schemas.microsoft.com/office/powerpoint/2010/main" val="253040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A5DD8-065A-843F-4502-BCF72AB5C9D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4D51D745-379E-0703-F2CE-FE0934C18B54}"/>
              </a:ext>
            </a:extLst>
          </p:cNvPr>
          <p:cNvSpPr txBox="1"/>
          <p:nvPr/>
        </p:nvSpPr>
        <p:spPr>
          <a:xfrm>
            <a:off x="850395" y="1924802"/>
            <a:ext cx="10491210" cy="3170099"/>
          </a:xfrm>
          <a:prstGeom prst="rect">
            <a:avLst/>
          </a:prstGeom>
          <a:noFill/>
        </p:spPr>
        <p:txBody>
          <a:bodyPr wrap="square" rtlCol="0">
            <a:spAutoFit/>
          </a:bodyPr>
          <a:lstStyle/>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Jerome (4th Century)</a:t>
            </a:r>
          </a:p>
          <a:p>
            <a:endPar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“He also wrote the Apocalypse, which was seen by him while he was on the island of Patmos, and he wrote also one epistle… He was seen in the island of Patmos, condemned to the mines by the Emperor Domitian, and he wrote the Apocalypse.”</a:t>
            </a:r>
          </a:p>
          <a:p>
            <a:endPar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endParaRPr>
          </a:p>
          <a:p>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					-Jerome, De </a:t>
            </a:r>
            <a:r>
              <a:rPr lang="en-US" sz="2500" b="1" dirty="0" err="1">
                <a:solidFill>
                  <a:schemeClr val="bg1"/>
                </a:solidFill>
                <a:latin typeface="Avenir Medium" panose="02000503020000020003" pitchFamily="2" charset="0"/>
                <a:ea typeface="Tahoma" panose="020B0604030504040204" pitchFamily="34" charset="0"/>
                <a:cs typeface="Tahoma" panose="020B0604030504040204" pitchFamily="34" charset="0"/>
              </a:rPr>
              <a:t>Viris</a:t>
            </a:r>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 </a:t>
            </a:r>
            <a:r>
              <a:rPr lang="en-US" sz="2500" b="1" dirty="0" err="1">
                <a:solidFill>
                  <a:schemeClr val="bg1"/>
                </a:solidFill>
                <a:latin typeface="Avenir Medium" panose="02000503020000020003" pitchFamily="2" charset="0"/>
                <a:ea typeface="Tahoma" panose="020B0604030504040204" pitchFamily="34" charset="0"/>
                <a:cs typeface="Tahoma" panose="020B0604030504040204" pitchFamily="34" charset="0"/>
              </a:rPr>
              <a:t>Illustribus</a:t>
            </a:r>
            <a:r>
              <a:rPr lang="en-US" sz="2500" b="1" dirty="0">
                <a:solidFill>
                  <a:schemeClr val="bg1"/>
                </a:solidFill>
                <a:latin typeface="Avenir Medium" panose="02000503020000020003" pitchFamily="2" charset="0"/>
                <a:ea typeface="Tahoma" panose="020B0604030504040204" pitchFamily="34" charset="0"/>
                <a:cs typeface="Tahoma" panose="020B0604030504040204" pitchFamily="34" charset="0"/>
              </a:rPr>
              <a:t> 9</a:t>
            </a:r>
          </a:p>
        </p:txBody>
      </p:sp>
      <p:sp>
        <p:nvSpPr>
          <p:cNvPr id="8" name="TextBox 7">
            <a:extLst>
              <a:ext uri="{FF2B5EF4-FFF2-40B4-BE49-F238E27FC236}">
                <a16:creationId xmlns:a16="http://schemas.microsoft.com/office/drawing/2014/main" id="{5707A671-B911-E304-561F-0D131D2AC04A}"/>
              </a:ext>
            </a:extLst>
          </p:cNvPr>
          <p:cNvSpPr txBox="1"/>
          <p:nvPr/>
        </p:nvSpPr>
        <p:spPr>
          <a:xfrm>
            <a:off x="4234069" y="336222"/>
            <a:ext cx="6550191"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EXTERNAL EVIDENCE</a:t>
            </a:r>
          </a:p>
        </p:txBody>
      </p:sp>
    </p:spTree>
    <p:extLst>
      <p:ext uri="{BB962C8B-B14F-4D97-AF65-F5344CB8AC3E}">
        <p14:creationId xmlns:p14="http://schemas.microsoft.com/office/powerpoint/2010/main" val="4100080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C543F-B28F-0149-9B76-CAB6B264388E}"/>
              </a:ext>
            </a:extLst>
          </p:cNvPr>
          <p:cNvSpPr txBox="1"/>
          <p:nvPr/>
        </p:nvSpPr>
        <p:spPr>
          <a:xfrm>
            <a:off x="850395" y="1366002"/>
            <a:ext cx="10491210" cy="3170099"/>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Irenaeus (AD180)</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Clement of Alexandria (Late 2</a:t>
            </a:r>
            <a:r>
              <a:rPr lang="en-US" sz="4000" baseline="30000" dirty="0">
                <a:solidFill>
                  <a:schemeClr val="bg1"/>
                </a:solidFill>
                <a:latin typeface="Avenir Medium" panose="02000503020000020003" pitchFamily="2" charset="0"/>
                <a:ea typeface="Tahoma" panose="020B0604030504040204" pitchFamily="34" charset="0"/>
                <a:cs typeface="Tahoma" panose="020B0604030504040204" pitchFamily="34" charset="0"/>
              </a:rPr>
              <a:t>nd</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Century)</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Eusebius (Early 4</a:t>
            </a:r>
            <a:r>
              <a:rPr lang="en-US" sz="4000" baseline="30000" dirty="0">
                <a:solidFill>
                  <a:schemeClr val="bg1"/>
                </a:solidFill>
                <a:latin typeface="Avenir Medium" panose="02000503020000020003" pitchFamily="2" charset="0"/>
                <a:ea typeface="Tahoma" panose="020B0604030504040204" pitchFamily="34" charset="0"/>
                <a:cs typeface="Tahoma" panose="020B0604030504040204" pitchFamily="34" charset="0"/>
              </a:rPr>
              <a:t>th</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Century)</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Victorinus (Late 3</a:t>
            </a:r>
            <a:r>
              <a:rPr lang="en-US" sz="4000" baseline="30000" dirty="0">
                <a:solidFill>
                  <a:schemeClr val="bg1"/>
                </a:solidFill>
                <a:latin typeface="Avenir Medium" panose="02000503020000020003" pitchFamily="2" charset="0"/>
                <a:ea typeface="Tahoma" panose="020B0604030504040204" pitchFamily="34" charset="0"/>
                <a:cs typeface="Tahoma" panose="020B0604030504040204" pitchFamily="34" charset="0"/>
              </a:rPr>
              <a:t>rd</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Century)</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Jerome (4</a:t>
            </a:r>
            <a:r>
              <a:rPr lang="en-US" sz="4000" baseline="30000" dirty="0">
                <a:solidFill>
                  <a:schemeClr val="bg1"/>
                </a:solidFill>
                <a:latin typeface="Avenir Medium" panose="02000503020000020003" pitchFamily="2" charset="0"/>
                <a:ea typeface="Tahoma" panose="020B0604030504040204" pitchFamily="34" charset="0"/>
                <a:cs typeface="Tahoma" panose="020B0604030504040204" pitchFamily="34" charset="0"/>
              </a:rPr>
              <a:t>th</a:t>
            </a: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 Century)</a:t>
            </a:r>
          </a:p>
        </p:txBody>
      </p:sp>
      <p:sp>
        <p:nvSpPr>
          <p:cNvPr id="3" name="TextBox 2">
            <a:extLst>
              <a:ext uri="{FF2B5EF4-FFF2-40B4-BE49-F238E27FC236}">
                <a16:creationId xmlns:a16="http://schemas.microsoft.com/office/drawing/2014/main" id="{4A139BCB-CD81-7C06-63F3-17D138C0546F}"/>
              </a:ext>
            </a:extLst>
          </p:cNvPr>
          <p:cNvSpPr txBox="1"/>
          <p:nvPr/>
        </p:nvSpPr>
        <p:spPr>
          <a:xfrm>
            <a:off x="4234069" y="336222"/>
            <a:ext cx="6550191" cy="830997"/>
          </a:xfrm>
          <a:prstGeom prst="rect">
            <a:avLst/>
          </a:prstGeom>
          <a:noFill/>
        </p:spPr>
        <p:txBody>
          <a:bodyPr wrap="none" rtlCol="0">
            <a:spAutoFit/>
          </a:bodyPr>
          <a:lstStyle/>
          <a:p>
            <a:r>
              <a:rPr lang="en-US" sz="4800" dirty="0">
                <a:solidFill>
                  <a:schemeClr val="bg1"/>
                </a:solidFill>
                <a:latin typeface="Avenir Medium" panose="02000503020000020003" pitchFamily="2" charset="0"/>
              </a:rPr>
              <a:t>EXTERNAL EVIDENCE</a:t>
            </a:r>
          </a:p>
        </p:txBody>
      </p:sp>
    </p:spTree>
    <p:extLst>
      <p:ext uri="{BB962C8B-B14F-4D97-AF65-F5344CB8AC3E}">
        <p14:creationId xmlns:p14="http://schemas.microsoft.com/office/powerpoint/2010/main" val="424504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TotalTime>
  <Words>821</Words>
  <Application>Microsoft Macintosh PowerPoint</Application>
  <PresentationFormat>Widescreen</PresentationFormat>
  <Paragraphs>114</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Avenir</vt:lpstr>
      <vt:lpstr>Avenir Book</vt:lpstr>
      <vt:lpstr>Avenir Medium</vt:lpstr>
      <vt:lpstr>Calibri</vt:lpstr>
      <vt:lpstr>Calibri Light</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Cody Chesser</dc:creator>
  <cp:lastModifiedBy>Cody Chesser</cp:lastModifiedBy>
  <cp:revision>80</cp:revision>
  <dcterms:created xsi:type="dcterms:W3CDTF">2018-09-27T13:36:01Z</dcterms:created>
  <dcterms:modified xsi:type="dcterms:W3CDTF">2025-07-16T15:13:08Z</dcterms:modified>
</cp:coreProperties>
</file>