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87" r:id="rId3"/>
    <p:sldId id="256" r:id="rId4"/>
    <p:sldId id="257" r:id="rId5"/>
    <p:sldId id="290" r:id="rId6"/>
    <p:sldId id="291" r:id="rId7"/>
    <p:sldId id="292" r:id="rId8"/>
    <p:sldId id="293" r:id="rId9"/>
    <p:sldId id="294" r:id="rId10"/>
    <p:sldId id="295" r:id="rId11"/>
    <p:sldId id="296" r:id="rId12"/>
    <p:sldId id="298" r:id="rId13"/>
    <p:sldId id="299" r:id="rId14"/>
    <p:sldId id="301" r:id="rId15"/>
    <p:sldId id="300"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2821"/>
    <a:srgbClr val="9E6D32"/>
    <a:srgbClr val="00094E"/>
    <a:srgbClr val="515D94"/>
    <a:srgbClr val="1F488A"/>
    <a:srgbClr val="924A46"/>
    <a:srgbClr val="217C9D"/>
    <a:srgbClr val="3B7F72"/>
    <a:srgbClr val="44443F"/>
    <a:srgbClr val="3737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29" autoAdjust="0"/>
    <p:restoredTop sz="94660"/>
  </p:normalViewPr>
  <p:slideViewPr>
    <p:cSldViewPr snapToGrid="0">
      <p:cViewPr varScale="1">
        <p:scale>
          <a:sx n="133" d="100"/>
          <a:sy n="133" d="100"/>
        </p:scale>
        <p:origin x="168"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0884-A2AD-41A7-90F3-A55677CD9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A08505-50A4-4EF4-A6E7-6A4FBF1AB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EFC115-279B-43BE-AFBC-EC9766E8F07B}"/>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5" name="Footer Placeholder 4">
            <a:extLst>
              <a:ext uri="{FF2B5EF4-FFF2-40B4-BE49-F238E27FC236}">
                <a16:creationId xmlns:a16="http://schemas.microsoft.com/office/drawing/2014/main" id="{47602758-DF58-44F7-826B-2F3FE493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E1708-628A-486E-8338-B7A9F77CD884}"/>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76897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D332-CECB-467A-8A05-5651491E3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A9E96-FB37-4F52-B006-AA53C1575F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1E888-1A88-49D6-A8C8-3FB15FF4E9E4}"/>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5" name="Footer Placeholder 4">
            <a:extLst>
              <a:ext uri="{FF2B5EF4-FFF2-40B4-BE49-F238E27FC236}">
                <a16:creationId xmlns:a16="http://schemas.microsoft.com/office/drawing/2014/main" id="{13599D47-D52F-4C5B-998C-8BA8ABF02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25A49-4101-4DEC-B48D-903CFDB96D52}"/>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9995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0C2AC3-D918-4BEB-A9AC-D25531BB1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8500D-0980-43B7-A686-EE01F1536C9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506D6F-436B-48FA-91C1-DC9D7E5CDA0B}"/>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5" name="Footer Placeholder 4">
            <a:extLst>
              <a:ext uri="{FF2B5EF4-FFF2-40B4-BE49-F238E27FC236}">
                <a16:creationId xmlns:a16="http://schemas.microsoft.com/office/drawing/2014/main" id="{928C40AC-BE35-4726-AA71-2494C6089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6172B-AF1E-4D7A-BFD3-4CF879AA3710}"/>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6073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2367E-12A5-49FA-8A2A-E6F3DE8549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41FAB-70AE-471B-9D17-8795ED1278C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07D03-E1B6-426B-A708-ED071769D47A}"/>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5" name="Footer Placeholder 4">
            <a:extLst>
              <a:ext uri="{FF2B5EF4-FFF2-40B4-BE49-F238E27FC236}">
                <a16:creationId xmlns:a16="http://schemas.microsoft.com/office/drawing/2014/main" id="{7EC30F5C-33BB-45BD-A978-3EBEC1DE96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5EB78-6D14-4EAB-B860-0ED632DEAEA8}"/>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68044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ED25-2CD4-47A8-8F8B-FCEAFEA91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AB86FB-4133-4B4E-882B-DE9472616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F20193-82ED-4A1B-8940-339187506EA3}"/>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5" name="Footer Placeholder 4">
            <a:extLst>
              <a:ext uri="{FF2B5EF4-FFF2-40B4-BE49-F238E27FC236}">
                <a16:creationId xmlns:a16="http://schemas.microsoft.com/office/drawing/2014/main" id="{30DBC75E-3F31-453D-B1D1-DDAF3A05C4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6EE29-1A6C-4DCD-8BA0-BB652B058EA5}"/>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63269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190D2-2875-436B-A86D-BB2A5CCD7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07EFB-1B2A-4097-B558-0D4EDE849B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61819A-CA65-4C45-AD3F-1BEE7927CE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B21ABA-9CFF-49B2-BC17-88E9BFA921D8}"/>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6" name="Footer Placeholder 5">
            <a:extLst>
              <a:ext uri="{FF2B5EF4-FFF2-40B4-BE49-F238E27FC236}">
                <a16:creationId xmlns:a16="http://schemas.microsoft.com/office/drawing/2014/main" id="{6605F802-6606-4865-A37E-5B853F3E86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31E85C-A5AE-4B10-8D20-AB8D56155BDE}"/>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266252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9F7F-F930-4F95-801F-9703AB87A1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B68F51-4A6F-4CF7-83BD-801575C3F8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EE4DA4-B641-4423-95A3-30BBFA92077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243863-3AE4-4B4E-8A10-D7CD4E303F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F8DDD0-7C6F-4B86-BABF-7EC5ABFB5A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4E6CD3-228D-44F1-BE52-DFD217EDFE2A}"/>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8" name="Footer Placeholder 7">
            <a:extLst>
              <a:ext uri="{FF2B5EF4-FFF2-40B4-BE49-F238E27FC236}">
                <a16:creationId xmlns:a16="http://schemas.microsoft.com/office/drawing/2014/main" id="{B87A75C5-089C-4DA2-B977-0A91DC9CF0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C0D6B7-BA38-451F-849C-24814F1C5F65}"/>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63876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726FF-5195-448B-B318-C21A031704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3A5267-4318-4602-8551-C636D9207629}"/>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4" name="Footer Placeholder 3">
            <a:extLst>
              <a:ext uri="{FF2B5EF4-FFF2-40B4-BE49-F238E27FC236}">
                <a16:creationId xmlns:a16="http://schemas.microsoft.com/office/drawing/2014/main" id="{4FCA2377-1AA0-4A21-ACAC-74C7A1D295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E1658F-3C87-420D-95D1-0E62181FC978}"/>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4495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D8FB0-C32B-4B56-B055-BB55B3FFE370}"/>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3" name="Footer Placeholder 2">
            <a:extLst>
              <a:ext uri="{FF2B5EF4-FFF2-40B4-BE49-F238E27FC236}">
                <a16:creationId xmlns:a16="http://schemas.microsoft.com/office/drawing/2014/main" id="{8AFA8C58-B151-4532-9137-41F720A672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F56CA0-E93D-4F8A-8E81-34C9C584D9DA}"/>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31448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105D-5A0F-4E3E-87D8-1F44892D2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13EECB-782E-4F9C-9426-3C13E8C35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8D129-2EE6-4900-BE31-E49E21B57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9A16C8-D7DD-4934-9697-F887A23AF8CB}"/>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6" name="Footer Placeholder 5">
            <a:extLst>
              <a:ext uri="{FF2B5EF4-FFF2-40B4-BE49-F238E27FC236}">
                <a16:creationId xmlns:a16="http://schemas.microsoft.com/office/drawing/2014/main" id="{EF93B1D4-1B8F-43CF-912B-372D12263C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2DB05-69D9-43E2-84F3-A54656A7E422}"/>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23173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E2A7-2D9A-40B3-BD94-DCAB513BC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6833C1-9393-465B-9265-3CA3CF5393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F1012E-1DE3-4DB1-98E5-A38CC6751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E22A27-4718-474B-A682-3EB3D9397E96}"/>
              </a:ext>
            </a:extLst>
          </p:cNvPr>
          <p:cNvSpPr>
            <a:spLocks noGrp="1"/>
          </p:cNvSpPr>
          <p:nvPr>
            <p:ph type="dt" sz="half" idx="10"/>
          </p:nvPr>
        </p:nvSpPr>
        <p:spPr/>
        <p:txBody>
          <a:bodyPr/>
          <a:lstStyle/>
          <a:p>
            <a:fld id="{9FAC7AAB-4C20-4A97-BB8A-F48EB4429D16}" type="datetimeFigureOut">
              <a:rPr lang="en-US" smtClean="0"/>
              <a:t>8/5/25</a:t>
            </a:fld>
            <a:endParaRPr lang="en-US"/>
          </a:p>
        </p:txBody>
      </p:sp>
      <p:sp>
        <p:nvSpPr>
          <p:cNvPr id="6" name="Footer Placeholder 5">
            <a:extLst>
              <a:ext uri="{FF2B5EF4-FFF2-40B4-BE49-F238E27FC236}">
                <a16:creationId xmlns:a16="http://schemas.microsoft.com/office/drawing/2014/main" id="{EE446890-7BF8-4BF0-AF70-0E6C7CAD7E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72CCCD-5D6E-4E13-B554-1A25C6DAA35A}"/>
              </a:ext>
            </a:extLst>
          </p:cNvPr>
          <p:cNvSpPr>
            <a:spLocks noGrp="1"/>
          </p:cNvSpPr>
          <p:nvPr>
            <p:ph type="sldNum" sz="quarter" idx="12"/>
          </p:nvPr>
        </p:nvSpPr>
        <p:spPr/>
        <p:txBody>
          <a:bodyPr/>
          <a:lstStyle/>
          <a:p>
            <a:fld id="{5F7EF827-01DB-45A9-9DE8-E624A5E17214}" type="slidenum">
              <a:rPr lang="en-US" smtClean="0"/>
              <a:t>‹#›</a:t>
            </a:fld>
            <a:endParaRPr lang="en-US"/>
          </a:p>
        </p:txBody>
      </p:sp>
    </p:spTree>
    <p:extLst>
      <p:ext uri="{BB962C8B-B14F-4D97-AF65-F5344CB8AC3E}">
        <p14:creationId xmlns:p14="http://schemas.microsoft.com/office/powerpoint/2010/main" val="10361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7E86E-1DD1-475B-8380-9AFCBA5385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979EDC-7679-4330-AC53-1284E26EDD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53AC5-18EA-4641-989F-5FC9C6792A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AC7AAB-4C20-4A97-BB8A-F48EB4429D16}" type="datetimeFigureOut">
              <a:rPr lang="en-US" smtClean="0"/>
              <a:t>8/5/25</a:t>
            </a:fld>
            <a:endParaRPr lang="en-US"/>
          </a:p>
        </p:txBody>
      </p:sp>
      <p:sp>
        <p:nvSpPr>
          <p:cNvPr id="5" name="Footer Placeholder 4">
            <a:extLst>
              <a:ext uri="{FF2B5EF4-FFF2-40B4-BE49-F238E27FC236}">
                <a16:creationId xmlns:a16="http://schemas.microsoft.com/office/drawing/2014/main" id="{72A70F16-E201-40F8-AF2C-D335C7CF2E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60F5D0-B903-471D-B3CB-88DA6C1ADC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EF827-01DB-45A9-9DE8-E624A5E17214}" type="slidenum">
              <a:rPr lang="en-US" smtClean="0"/>
              <a:t>‹#›</a:t>
            </a:fld>
            <a:endParaRPr lang="en-US"/>
          </a:p>
        </p:txBody>
      </p:sp>
    </p:spTree>
    <p:extLst>
      <p:ext uri="{BB962C8B-B14F-4D97-AF65-F5344CB8AC3E}">
        <p14:creationId xmlns:p14="http://schemas.microsoft.com/office/powerpoint/2010/main" val="3806187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F35CD8-C7DB-C60E-D9D4-B44D776BC0B8}"/>
              </a:ext>
            </a:extLst>
          </p:cNvPr>
          <p:cNvPicPr>
            <a:picLocks noChangeAspect="1"/>
          </p:cNvPicPr>
          <p:nvPr/>
        </p:nvPicPr>
        <p:blipFill>
          <a:blip r:embed="rId2">
            <a:alphaModFix amt="0"/>
          </a:blip>
          <a:stretch>
            <a:fillRect/>
          </a:stretch>
        </p:blipFill>
        <p:spPr>
          <a:xfrm>
            <a:off x="-362860" y="-204108"/>
            <a:ext cx="12917712" cy="7266213"/>
          </a:xfrm>
          <a:prstGeom prst="rect">
            <a:avLst/>
          </a:prstGeom>
        </p:spPr>
      </p:pic>
      <p:pic>
        <p:nvPicPr>
          <p:cNvPr id="6" name="Picture 5">
            <a:extLst>
              <a:ext uri="{FF2B5EF4-FFF2-40B4-BE49-F238E27FC236}">
                <a16:creationId xmlns:a16="http://schemas.microsoft.com/office/drawing/2014/main" id="{284FC84C-3E04-685B-B258-833EA24FF0EE}"/>
              </a:ext>
            </a:extLst>
          </p:cNvPr>
          <p:cNvPicPr>
            <a:picLocks noChangeAspect="1"/>
          </p:cNvPicPr>
          <p:nvPr/>
        </p:nvPicPr>
        <p:blipFill>
          <a:blip r:embed="rId3">
            <a:alphaModFix amt="0"/>
          </a:blip>
          <a:stretch>
            <a:fillRect/>
          </a:stretch>
        </p:blipFill>
        <p:spPr>
          <a:xfrm>
            <a:off x="-2199284" y="-1237096"/>
            <a:ext cx="16590561" cy="9332190"/>
          </a:xfrm>
          <a:prstGeom prst="rect">
            <a:avLst/>
          </a:prstGeom>
        </p:spPr>
      </p:pic>
      <p:pic>
        <p:nvPicPr>
          <p:cNvPr id="3" name="Picture 2">
            <a:extLst>
              <a:ext uri="{FF2B5EF4-FFF2-40B4-BE49-F238E27FC236}">
                <a16:creationId xmlns:a16="http://schemas.microsoft.com/office/drawing/2014/main" id="{E48EE4B0-6313-CA3F-4726-0451376135B3}"/>
              </a:ext>
            </a:extLst>
          </p:cNvPr>
          <p:cNvPicPr>
            <a:picLocks noChangeAspect="1"/>
          </p:cNvPicPr>
          <p:nvPr/>
        </p:nvPicPr>
        <p:blipFill>
          <a:blip r:embed="rId4">
            <a:alphaModFix amt="0"/>
          </a:blip>
          <a:stretch>
            <a:fillRect/>
          </a:stretch>
        </p:blipFill>
        <p:spPr>
          <a:xfrm>
            <a:off x="-6792360" y="-3540980"/>
            <a:ext cx="25776721" cy="14499406"/>
          </a:xfrm>
          <a:prstGeom prst="rect">
            <a:avLst/>
          </a:prstGeom>
        </p:spPr>
      </p:pic>
    </p:spTree>
    <p:extLst>
      <p:ext uri="{BB962C8B-B14F-4D97-AF65-F5344CB8AC3E}">
        <p14:creationId xmlns:p14="http://schemas.microsoft.com/office/powerpoint/2010/main" val="2002696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A3AC7-32E0-2F0E-C6A4-039B77305F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609D350-FBAD-E224-A35B-EC2D96FF8818}"/>
              </a:ext>
            </a:extLst>
          </p:cNvPr>
          <p:cNvSpPr txBox="1"/>
          <p:nvPr/>
        </p:nvSpPr>
        <p:spPr>
          <a:xfrm>
            <a:off x="850395" y="1366002"/>
            <a:ext cx="10491210" cy="3785652"/>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Dating of the book</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Babylon = Jerusalem</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“mystical” or “symbolic”</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Avoiding the obvious</a:t>
            </a:r>
          </a:p>
          <a:p>
            <a:pPr marL="1200150" lvl="2"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Sits on Many Waters (Rev 17:1)</a:t>
            </a:r>
          </a:p>
          <a:p>
            <a:pPr marL="1200150" lvl="2"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Makes kings of the earth drunk (Rev 17:2)</a:t>
            </a:r>
          </a:p>
          <a:p>
            <a:pPr marL="1200150" lvl="2"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Her fall causes the earth to weep (18:11)</a:t>
            </a:r>
          </a:p>
        </p:txBody>
      </p:sp>
      <p:sp>
        <p:nvSpPr>
          <p:cNvPr id="4" name="TextBox 3">
            <a:extLst>
              <a:ext uri="{FF2B5EF4-FFF2-40B4-BE49-F238E27FC236}">
                <a16:creationId xmlns:a16="http://schemas.microsoft.com/office/drawing/2014/main" id="{B2A7471C-237F-CBC0-F9E2-EB6BF1D67568}"/>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Jerusalem Centric Arguments</a:t>
            </a:r>
          </a:p>
        </p:txBody>
      </p:sp>
    </p:spTree>
    <p:extLst>
      <p:ext uri="{BB962C8B-B14F-4D97-AF65-F5344CB8AC3E}">
        <p14:creationId xmlns:p14="http://schemas.microsoft.com/office/powerpoint/2010/main" val="19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F1F7E-FF05-61D8-3376-4A29C238B9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E61B51-DD16-9928-7045-C52C32780A2E}"/>
              </a:ext>
            </a:extLst>
          </p:cNvPr>
          <p:cNvSpPr txBox="1"/>
          <p:nvPr/>
        </p:nvSpPr>
        <p:spPr>
          <a:xfrm>
            <a:off x="850395" y="1366002"/>
            <a:ext cx="10491210"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The Dating of the book</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Babylon = Jerusalem</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Revelation’s Judgement is Focused on Israel</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“The Great Tribulation” -Common Language</a:t>
            </a:r>
          </a:p>
        </p:txBody>
      </p:sp>
      <p:sp>
        <p:nvSpPr>
          <p:cNvPr id="4" name="TextBox 3">
            <a:extLst>
              <a:ext uri="{FF2B5EF4-FFF2-40B4-BE49-F238E27FC236}">
                <a16:creationId xmlns:a16="http://schemas.microsoft.com/office/drawing/2014/main" id="{C74D068A-5E88-01A6-9D14-B2BF660E38A3}"/>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Jerusalem Centric Arguments</a:t>
            </a:r>
          </a:p>
        </p:txBody>
      </p:sp>
    </p:spTree>
    <p:extLst>
      <p:ext uri="{BB962C8B-B14F-4D97-AF65-F5344CB8AC3E}">
        <p14:creationId xmlns:p14="http://schemas.microsoft.com/office/powerpoint/2010/main" val="295749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269C-7B6E-7F8E-2915-BDB1FE23A67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7B42F2-5693-F632-EE38-8061C7C88860}"/>
              </a:ext>
            </a:extLst>
          </p:cNvPr>
          <p:cNvSpPr txBox="1"/>
          <p:nvPr/>
        </p:nvSpPr>
        <p:spPr>
          <a:xfrm>
            <a:off x="850395" y="1366002"/>
            <a:ext cx="10491210" cy="2062103"/>
          </a:xfrm>
          <a:prstGeom prst="rect">
            <a:avLst/>
          </a:prstGeom>
          <a:noFill/>
        </p:spPr>
        <p:txBody>
          <a:bodyPr wrap="square" rtlCol="0">
            <a:spAutoFit/>
          </a:bodyPr>
          <a:lstStyle/>
          <a:p>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“…And he said to me, “These are the ones coming out of the great tribulation. They have washed their robes and made them white in the blood of the Lamb.” 									-Rev 7:14</a:t>
            </a:r>
          </a:p>
        </p:txBody>
      </p:sp>
      <p:sp>
        <p:nvSpPr>
          <p:cNvPr id="4" name="TextBox 3">
            <a:extLst>
              <a:ext uri="{FF2B5EF4-FFF2-40B4-BE49-F238E27FC236}">
                <a16:creationId xmlns:a16="http://schemas.microsoft.com/office/drawing/2014/main" id="{51C408CF-2805-396B-F30D-863728E2E4F4}"/>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Great Tribulation</a:t>
            </a:r>
          </a:p>
        </p:txBody>
      </p:sp>
      <p:sp>
        <p:nvSpPr>
          <p:cNvPr id="3" name="TextBox 2">
            <a:extLst>
              <a:ext uri="{FF2B5EF4-FFF2-40B4-BE49-F238E27FC236}">
                <a16:creationId xmlns:a16="http://schemas.microsoft.com/office/drawing/2014/main" id="{79F385D3-7996-A8DD-321B-8C0E4C87DE16}"/>
              </a:ext>
            </a:extLst>
          </p:cNvPr>
          <p:cNvSpPr txBox="1"/>
          <p:nvPr/>
        </p:nvSpPr>
        <p:spPr>
          <a:xfrm>
            <a:off x="850395" y="4097972"/>
            <a:ext cx="10491210" cy="2062103"/>
          </a:xfrm>
          <a:prstGeom prst="rect">
            <a:avLst/>
          </a:prstGeom>
          <a:noFill/>
        </p:spPr>
        <p:txBody>
          <a:bodyPr wrap="square" rtlCol="0">
            <a:spAutoFit/>
          </a:bodyPr>
          <a:lstStyle/>
          <a:p>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“For then there will be great tribulation, such as has not been from the beginning of the world until now, no, and never will be.”</a:t>
            </a:r>
          </a:p>
          <a:p>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-Matthew 24:21</a:t>
            </a:r>
          </a:p>
        </p:txBody>
      </p:sp>
    </p:spTree>
    <p:extLst>
      <p:ext uri="{BB962C8B-B14F-4D97-AF65-F5344CB8AC3E}">
        <p14:creationId xmlns:p14="http://schemas.microsoft.com/office/powerpoint/2010/main" val="1728633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5B813-1CE4-42B6-358D-90AB73D21C3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1883BE-CDAD-1D97-418A-D095212CF346}"/>
              </a:ext>
            </a:extLst>
          </p:cNvPr>
          <p:cNvSpPr txBox="1"/>
          <p:nvPr/>
        </p:nvSpPr>
        <p:spPr>
          <a:xfrm>
            <a:off x="850395" y="1366002"/>
            <a:ext cx="10491210" cy="2062103"/>
          </a:xfrm>
          <a:prstGeom prst="rect">
            <a:avLst/>
          </a:prstGeom>
          <a:noFill/>
        </p:spPr>
        <p:txBody>
          <a:bodyPr wrap="square" rtlCol="0">
            <a:spAutoFit/>
          </a:bodyPr>
          <a:lstStyle/>
          <a:p>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“…And he said to me, “These are the ones coming out of </a:t>
            </a:r>
            <a:r>
              <a:rPr lang="en-US" sz="3200" dirty="0">
                <a:solidFill>
                  <a:srgbClr val="FFFF00"/>
                </a:solidFill>
                <a:latin typeface="Avenir Medium" panose="02000503020000020003" pitchFamily="2" charset="0"/>
                <a:ea typeface="Tahoma" panose="020B0604030504040204" pitchFamily="34" charset="0"/>
                <a:cs typeface="Tahoma" panose="020B0604030504040204" pitchFamily="34" charset="0"/>
              </a:rPr>
              <a:t>the great tribulation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They have washed their robes and made them white in the blood of the Lamb.” 									-Rev 7:14</a:t>
            </a:r>
          </a:p>
        </p:txBody>
      </p:sp>
      <p:sp>
        <p:nvSpPr>
          <p:cNvPr id="4" name="TextBox 3">
            <a:extLst>
              <a:ext uri="{FF2B5EF4-FFF2-40B4-BE49-F238E27FC236}">
                <a16:creationId xmlns:a16="http://schemas.microsoft.com/office/drawing/2014/main" id="{CB0D0F1F-E679-672C-E6C8-690625102E83}"/>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Great Tribulation</a:t>
            </a:r>
          </a:p>
        </p:txBody>
      </p:sp>
      <p:sp>
        <p:nvSpPr>
          <p:cNvPr id="3" name="TextBox 2">
            <a:extLst>
              <a:ext uri="{FF2B5EF4-FFF2-40B4-BE49-F238E27FC236}">
                <a16:creationId xmlns:a16="http://schemas.microsoft.com/office/drawing/2014/main" id="{7CBB1251-AB1B-70FC-5F04-C1B72686C5F3}"/>
              </a:ext>
            </a:extLst>
          </p:cNvPr>
          <p:cNvSpPr txBox="1"/>
          <p:nvPr/>
        </p:nvSpPr>
        <p:spPr>
          <a:xfrm>
            <a:off x="850395" y="4097972"/>
            <a:ext cx="10491210" cy="2062103"/>
          </a:xfrm>
          <a:prstGeom prst="rect">
            <a:avLst/>
          </a:prstGeom>
          <a:noFill/>
        </p:spPr>
        <p:txBody>
          <a:bodyPr wrap="square" rtlCol="0">
            <a:spAutoFit/>
          </a:bodyPr>
          <a:lstStyle/>
          <a:p>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“For then there will be </a:t>
            </a:r>
            <a:r>
              <a:rPr lang="en-US" sz="3200" dirty="0">
                <a:solidFill>
                  <a:srgbClr val="FFFF00"/>
                </a:solidFill>
                <a:latin typeface="Avenir Medium" panose="02000503020000020003" pitchFamily="2" charset="0"/>
                <a:ea typeface="Tahoma" panose="020B0604030504040204" pitchFamily="34" charset="0"/>
                <a:cs typeface="Tahoma" panose="020B0604030504040204" pitchFamily="34" charset="0"/>
              </a:rPr>
              <a:t>great tribulation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such as has not been from the beginning of the world until now, no, and never will be.”</a:t>
            </a:r>
          </a:p>
          <a:p>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-Matthew 24:21</a:t>
            </a:r>
          </a:p>
        </p:txBody>
      </p:sp>
    </p:spTree>
    <p:extLst>
      <p:ext uri="{BB962C8B-B14F-4D97-AF65-F5344CB8AC3E}">
        <p14:creationId xmlns:p14="http://schemas.microsoft.com/office/powerpoint/2010/main" val="3705824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5D47C-32BF-2724-94DF-EE63B49121D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18771F5-5CEA-DC47-E52A-CF0338F96ADC}"/>
              </a:ext>
            </a:extLst>
          </p:cNvPr>
          <p:cNvSpPr txBox="1"/>
          <p:nvPr/>
        </p:nvSpPr>
        <p:spPr>
          <a:xfrm>
            <a:off x="850395" y="1366002"/>
            <a:ext cx="10491210" cy="2062103"/>
          </a:xfrm>
          <a:prstGeom prst="rect">
            <a:avLst/>
          </a:prstGeom>
          <a:noFill/>
        </p:spPr>
        <p:txBody>
          <a:bodyPr wrap="square" rtlCol="0">
            <a:spAutoFit/>
          </a:bodyPr>
          <a:lstStyle/>
          <a:p>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“…And he said to me, “These are the ones coming out of </a:t>
            </a:r>
            <a:r>
              <a:rPr lang="en-US" sz="3200" dirty="0">
                <a:solidFill>
                  <a:srgbClr val="FFFF00"/>
                </a:solidFill>
                <a:latin typeface="Avenir Medium" panose="02000503020000020003" pitchFamily="2" charset="0"/>
                <a:ea typeface="Tahoma" panose="020B0604030504040204" pitchFamily="34" charset="0"/>
                <a:cs typeface="Tahoma" panose="020B0604030504040204" pitchFamily="34" charset="0"/>
              </a:rPr>
              <a:t>the great tribulation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They have washed their robes and made them white in the blood of the Lamb.” 									-Rev 7:14</a:t>
            </a:r>
          </a:p>
        </p:txBody>
      </p:sp>
      <p:sp>
        <p:nvSpPr>
          <p:cNvPr id="4" name="TextBox 3">
            <a:extLst>
              <a:ext uri="{FF2B5EF4-FFF2-40B4-BE49-F238E27FC236}">
                <a16:creationId xmlns:a16="http://schemas.microsoft.com/office/drawing/2014/main" id="{D79D5DB4-8F7D-A4AC-5D23-5C3A97B53508}"/>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The Great Tribulation</a:t>
            </a:r>
          </a:p>
        </p:txBody>
      </p:sp>
      <p:sp>
        <p:nvSpPr>
          <p:cNvPr id="3" name="TextBox 2">
            <a:extLst>
              <a:ext uri="{FF2B5EF4-FFF2-40B4-BE49-F238E27FC236}">
                <a16:creationId xmlns:a16="http://schemas.microsoft.com/office/drawing/2014/main" id="{8167470D-3435-F2C8-210F-33B9871091BA}"/>
              </a:ext>
            </a:extLst>
          </p:cNvPr>
          <p:cNvSpPr txBox="1"/>
          <p:nvPr/>
        </p:nvSpPr>
        <p:spPr>
          <a:xfrm>
            <a:off x="850395" y="4097972"/>
            <a:ext cx="10491210" cy="2062103"/>
          </a:xfrm>
          <a:prstGeom prst="rect">
            <a:avLst/>
          </a:prstGeom>
          <a:noFill/>
        </p:spPr>
        <p:txBody>
          <a:bodyPr wrap="square" rtlCol="0">
            <a:spAutoFit/>
          </a:bodyPr>
          <a:lstStyle/>
          <a:p>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“For then there will be </a:t>
            </a:r>
            <a:r>
              <a:rPr lang="en-US" sz="3200" dirty="0">
                <a:solidFill>
                  <a:srgbClr val="FFFF00"/>
                </a:solidFill>
                <a:latin typeface="Avenir Medium" panose="02000503020000020003" pitchFamily="2" charset="0"/>
                <a:ea typeface="Tahoma" panose="020B0604030504040204" pitchFamily="34" charset="0"/>
                <a:cs typeface="Tahoma" panose="020B0604030504040204" pitchFamily="34" charset="0"/>
              </a:rPr>
              <a:t>great tribulation</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such as has not been from the beginning of the world until now, no, </a:t>
            </a:r>
            <a:r>
              <a:rPr lang="en-US" sz="3200" dirty="0">
                <a:solidFill>
                  <a:srgbClr val="FF0000"/>
                </a:solidFill>
                <a:latin typeface="Avenir Medium" panose="02000503020000020003" pitchFamily="2" charset="0"/>
                <a:ea typeface="Tahoma" panose="020B0604030504040204" pitchFamily="34" charset="0"/>
                <a:cs typeface="Tahoma" panose="020B0604030504040204" pitchFamily="34" charset="0"/>
              </a:rPr>
              <a:t>and never will be</a:t>
            </a: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a:t>
            </a:r>
          </a:p>
          <a:p>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						-Matthew 24:21</a:t>
            </a:r>
          </a:p>
        </p:txBody>
      </p:sp>
    </p:spTree>
    <p:extLst>
      <p:ext uri="{BB962C8B-B14F-4D97-AF65-F5344CB8AC3E}">
        <p14:creationId xmlns:p14="http://schemas.microsoft.com/office/powerpoint/2010/main" val="279215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93A4A-91D8-41C0-5933-EE129B4828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234749-E9CF-872C-0878-5B87D8B6D03C}"/>
              </a:ext>
            </a:extLst>
          </p:cNvPr>
          <p:cNvSpPr txBox="1"/>
          <p:nvPr/>
        </p:nvSpPr>
        <p:spPr>
          <a:xfrm>
            <a:off x="850395" y="1366002"/>
            <a:ext cx="10491210"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The Dating of the book</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Babylon = Jerusalem</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Revelation’s Judgement is Focused on Israel</a:t>
            </a:r>
          </a:p>
          <a:p>
            <a:pPr marL="285750" indent="-285750">
              <a:buFont typeface="Arial" panose="020B0604020202020204" pitchFamily="34" charset="0"/>
              <a:buChar char="•"/>
            </a:pP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“The Great Tribulation” -Common Language</a:t>
            </a:r>
          </a:p>
        </p:txBody>
      </p:sp>
      <p:sp>
        <p:nvSpPr>
          <p:cNvPr id="4" name="TextBox 3">
            <a:extLst>
              <a:ext uri="{FF2B5EF4-FFF2-40B4-BE49-F238E27FC236}">
                <a16:creationId xmlns:a16="http://schemas.microsoft.com/office/drawing/2014/main" id="{4A19AC62-3C32-C91E-A93A-172689AB7235}"/>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Jerusalem Centric Arguments</a:t>
            </a:r>
          </a:p>
        </p:txBody>
      </p:sp>
    </p:spTree>
    <p:extLst>
      <p:ext uri="{BB962C8B-B14F-4D97-AF65-F5344CB8AC3E}">
        <p14:creationId xmlns:p14="http://schemas.microsoft.com/office/powerpoint/2010/main" val="314402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038D0-8B1E-A282-30FE-6F14651F09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07D60E-3B43-27C0-0728-F5DE2C0130E8}"/>
              </a:ext>
            </a:extLst>
          </p:cNvPr>
          <p:cNvSpPr txBox="1"/>
          <p:nvPr/>
        </p:nvSpPr>
        <p:spPr>
          <a:xfrm>
            <a:off x="850395" y="1767218"/>
            <a:ext cx="10491210" cy="1754326"/>
          </a:xfrm>
          <a:prstGeom prst="rect">
            <a:avLst/>
          </a:prstGeom>
          <a:noFill/>
        </p:spPr>
        <p:txBody>
          <a:bodyPr wrap="square" rtlCol="0">
            <a:spAutoFit/>
          </a:bodyPr>
          <a:lstStyle/>
          <a:p>
            <a:pPr algn="ctr"/>
            <a:r>
              <a:rPr lang="en-US" sz="3600" dirty="0">
                <a:solidFill>
                  <a:schemeClr val="bg1"/>
                </a:solidFill>
                <a:latin typeface="Avenir Medium" panose="02000503020000020003" pitchFamily="2" charset="0"/>
                <a:ea typeface="Tahoma" panose="020B0604030504040204" pitchFamily="34" charset="0"/>
                <a:cs typeface="Tahoma" panose="020B0604030504040204" pitchFamily="34" charset="0"/>
              </a:rPr>
              <a:t>The victory of Christ, the triumph of the church over evil, and the enduring rule of God from heaven.</a:t>
            </a:r>
          </a:p>
        </p:txBody>
      </p:sp>
      <p:sp>
        <p:nvSpPr>
          <p:cNvPr id="4" name="TextBox 3">
            <a:extLst>
              <a:ext uri="{FF2B5EF4-FFF2-40B4-BE49-F238E27FC236}">
                <a16:creationId xmlns:a16="http://schemas.microsoft.com/office/drawing/2014/main" id="{C089104B-61EB-2E1B-8A7D-F6DBA94FEB44}"/>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Does It Really Matter?</a:t>
            </a:r>
          </a:p>
        </p:txBody>
      </p:sp>
      <p:sp>
        <p:nvSpPr>
          <p:cNvPr id="7" name="TextBox 6">
            <a:extLst>
              <a:ext uri="{FF2B5EF4-FFF2-40B4-BE49-F238E27FC236}">
                <a16:creationId xmlns:a16="http://schemas.microsoft.com/office/drawing/2014/main" id="{9C8135B6-2D7F-EBF0-3743-52DAFC5813CB}"/>
              </a:ext>
            </a:extLst>
          </p:cNvPr>
          <p:cNvSpPr txBox="1"/>
          <p:nvPr/>
        </p:nvSpPr>
        <p:spPr>
          <a:xfrm>
            <a:off x="381000" y="3873865"/>
            <a:ext cx="11430000" cy="2308324"/>
          </a:xfrm>
          <a:prstGeom prst="rect">
            <a:avLst/>
          </a:prstGeom>
          <a:noFill/>
        </p:spPr>
        <p:txBody>
          <a:bodyPr wrap="square">
            <a:spAutoFit/>
          </a:bodyPr>
          <a:lstStyle/>
          <a:p>
            <a:pPr algn="ctr"/>
            <a:r>
              <a:rPr lang="en-US" sz="3600" dirty="0">
                <a:solidFill>
                  <a:srgbClr val="FF0000"/>
                </a:solidFill>
                <a:latin typeface="Avenir Medium" panose="02000503020000020003" pitchFamily="2" charset="0"/>
                <a:ea typeface="Tahoma" panose="020B0604030504040204" pitchFamily="34" charset="0"/>
                <a:cs typeface="Tahoma" panose="020B0604030504040204" pitchFamily="34" charset="0"/>
              </a:rPr>
              <a:t>The Destruction of Jerusalem is the climax of God’s redemptive plan for mankind and that the events of AD 70 conclusively confirm all teachings and warnings of the prophets and the apostles. </a:t>
            </a:r>
          </a:p>
        </p:txBody>
      </p:sp>
    </p:spTree>
    <p:extLst>
      <p:ext uri="{BB962C8B-B14F-4D97-AF65-F5344CB8AC3E}">
        <p14:creationId xmlns:p14="http://schemas.microsoft.com/office/powerpoint/2010/main" val="350374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42E953-F3C8-2EA0-8CA8-5C9BC4D0644F}"/>
              </a:ext>
            </a:extLst>
          </p:cNvPr>
          <p:cNvPicPr>
            <a:picLocks noChangeAspect="1"/>
          </p:cNvPicPr>
          <p:nvPr/>
        </p:nvPicPr>
        <p:blipFill>
          <a:blip r:embed="rId2"/>
          <a:stretch>
            <a:fillRect/>
          </a:stretch>
        </p:blipFill>
        <p:spPr>
          <a:xfrm>
            <a:off x="0" y="0"/>
            <a:ext cx="12191998" cy="6857999"/>
          </a:xfrm>
          <a:prstGeom prst="rect">
            <a:avLst/>
          </a:prstGeom>
        </p:spPr>
      </p:pic>
      <p:pic>
        <p:nvPicPr>
          <p:cNvPr id="3" name="Picture 2">
            <a:extLst>
              <a:ext uri="{FF2B5EF4-FFF2-40B4-BE49-F238E27FC236}">
                <a16:creationId xmlns:a16="http://schemas.microsoft.com/office/drawing/2014/main" id="{645BE9EB-EC8B-DAED-A081-D39D85415B81}"/>
              </a:ext>
            </a:extLst>
          </p:cNvPr>
          <p:cNvPicPr>
            <a:picLocks noChangeAspect="1"/>
          </p:cNvPicPr>
          <p:nvPr/>
        </p:nvPicPr>
        <p:blipFill>
          <a:blip r:embed="rId3"/>
          <a:stretch>
            <a:fillRect/>
          </a:stretch>
        </p:blipFill>
        <p:spPr>
          <a:xfrm>
            <a:off x="-2" y="146305"/>
            <a:ext cx="12191999" cy="6857999"/>
          </a:xfrm>
          <a:prstGeom prst="rect">
            <a:avLst/>
          </a:prstGeom>
        </p:spPr>
      </p:pic>
      <p:pic>
        <p:nvPicPr>
          <p:cNvPr id="5" name="Picture 4">
            <a:extLst>
              <a:ext uri="{FF2B5EF4-FFF2-40B4-BE49-F238E27FC236}">
                <a16:creationId xmlns:a16="http://schemas.microsoft.com/office/drawing/2014/main" id="{3E298C96-25C0-FEC6-8E08-0BB60C088B8E}"/>
              </a:ext>
            </a:extLst>
          </p:cNvPr>
          <p:cNvPicPr>
            <a:picLocks noChangeAspect="1"/>
          </p:cNvPicPr>
          <p:nvPr/>
        </p:nvPicPr>
        <p:blipFill>
          <a:blip r:embed="rId4"/>
          <a:stretch>
            <a:fillRect/>
          </a:stretch>
        </p:blipFill>
        <p:spPr>
          <a:xfrm>
            <a:off x="-3" y="0"/>
            <a:ext cx="12192000" cy="6858000"/>
          </a:xfrm>
          <a:prstGeom prst="rect">
            <a:avLst/>
          </a:prstGeom>
        </p:spPr>
      </p:pic>
    </p:spTree>
    <p:extLst>
      <p:ext uri="{BB962C8B-B14F-4D97-AF65-F5344CB8AC3E}">
        <p14:creationId xmlns:p14="http://schemas.microsoft.com/office/powerpoint/2010/main" val="599806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B5E1E6-963E-7D2F-C763-BA7DC503C456}"/>
              </a:ext>
            </a:extLst>
          </p:cNvPr>
          <p:cNvPicPr>
            <a:picLocks noChangeAspect="1"/>
          </p:cNvPicPr>
          <p:nvPr/>
        </p:nvPicPr>
        <p:blipFill>
          <a:blip r:embed="rId3">
            <a:alphaModFix amt="0"/>
          </a:blip>
          <a:stretch>
            <a:fillRect/>
          </a:stretch>
        </p:blipFill>
        <p:spPr>
          <a:xfrm>
            <a:off x="-2123082" y="-2474190"/>
            <a:ext cx="16590561" cy="9332190"/>
          </a:xfrm>
          <a:prstGeom prst="rect">
            <a:avLst/>
          </a:prstGeom>
        </p:spPr>
      </p:pic>
      <p:pic>
        <p:nvPicPr>
          <p:cNvPr id="6" name="Picture 5">
            <a:extLst>
              <a:ext uri="{FF2B5EF4-FFF2-40B4-BE49-F238E27FC236}">
                <a16:creationId xmlns:a16="http://schemas.microsoft.com/office/drawing/2014/main" id="{2926EC5E-6FDB-6323-CA83-6A7CA151D9A2}"/>
              </a:ext>
            </a:extLst>
          </p:cNvPr>
          <p:cNvPicPr>
            <a:picLocks noChangeAspect="1"/>
          </p:cNvPicPr>
          <p:nvPr/>
        </p:nvPicPr>
        <p:blipFill>
          <a:blip r:embed="rId4">
            <a:alphaModFix amt="0"/>
          </a:blip>
          <a:stretch>
            <a:fillRect/>
          </a:stretch>
        </p:blipFill>
        <p:spPr>
          <a:xfrm>
            <a:off x="-6792361" y="-6161132"/>
            <a:ext cx="25776721" cy="14499406"/>
          </a:xfrm>
          <a:prstGeom prst="rect">
            <a:avLst/>
          </a:prstGeom>
        </p:spPr>
      </p:pic>
      <p:sp>
        <p:nvSpPr>
          <p:cNvPr id="4" name="TextBox 3">
            <a:extLst>
              <a:ext uri="{FF2B5EF4-FFF2-40B4-BE49-F238E27FC236}">
                <a16:creationId xmlns:a16="http://schemas.microsoft.com/office/drawing/2014/main" id="{B4AD7545-5B6C-DD6E-DCE7-BD35EA8DA5D2}"/>
              </a:ext>
            </a:extLst>
          </p:cNvPr>
          <p:cNvSpPr txBox="1"/>
          <p:nvPr/>
        </p:nvSpPr>
        <p:spPr>
          <a:xfrm>
            <a:off x="1189464" y="2936958"/>
            <a:ext cx="9965471" cy="707886"/>
          </a:xfrm>
          <a:prstGeom prst="rect">
            <a:avLst/>
          </a:prstGeom>
          <a:noFill/>
        </p:spPr>
        <p:txBody>
          <a:bodyPr wrap="square" rtlCol="0">
            <a:spAutoFit/>
          </a:bodyPr>
          <a:lstStyle/>
          <a:p>
            <a:pPr algn="ctr"/>
            <a:r>
              <a:rPr lang="en-US" sz="4000" b="1" dirty="0">
                <a:solidFill>
                  <a:schemeClr val="bg1"/>
                </a:solidFill>
                <a:latin typeface="Avenir Medium" panose="02000503020000020003" pitchFamily="2" charset="0"/>
              </a:rPr>
              <a:t>Refuting a Jerusalem Centric View</a:t>
            </a:r>
          </a:p>
        </p:txBody>
      </p:sp>
    </p:spTree>
    <p:extLst>
      <p:ext uri="{BB962C8B-B14F-4D97-AF65-F5344CB8AC3E}">
        <p14:creationId xmlns:p14="http://schemas.microsoft.com/office/powerpoint/2010/main" val="1737141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C543F-B28F-0149-9B76-CAB6B264388E}"/>
              </a:ext>
            </a:extLst>
          </p:cNvPr>
          <p:cNvSpPr txBox="1"/>
          <p:nvPr/>
        </p:nvSpPr>
        <p:spPr>
          <a:xfrm>
            <a:off x="850395" y="1366002"/>
            <a:ext cx="10491210" cy="1569660"/>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Dating of the book</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Forced conclusion</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The Temple as Evidence</a:t>
            </a:r>
          </a:p>
        </p:txBody>
      </p:sp>
      <p:sp>
        <p:nvSpPr>
          <p:cNvPr id="3" name="TextBox 2">
            <a:extLst>
              <a:ext uri="{FF2B5EF4-FFF2-40B4-BE49-F238E27FC236}">
                <a16:creationId xmlns:a16="http://schemas.microsoft.com/office/drawing/2014/main" id="{B5F724A7-1CE3-EDFA-BC6C-3A8D280FED3D}"/>
              </a:ext>
            </a:extLst>
          </p:cNvPr>
          <p:cNvSpPr txBox="1"/>
          <p:nvPr/>
        </p:nvSpPr>
        <p:spPr>
          <a:xfrm>
            <a:off x="732467" y="3922339"/>
            <a:ext cx="10727066" cy="1938992"/>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Then I was given a measuring rod like a staff, and I was told, “Rise and measure the temple of God and the altar and those who worship there, but do not measure the court outside the temple; leave that out, for it is given over to the nations, and they will trample the holy city for forty-two months.</a:t>
            </a: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-Revelation 11:1-2</a:t>
            </a:r>
          </a:p>
        </p:txBody>
      </p:sp>
      <p:sp>
        <p:nvSpPr>
          <p:cNvPr id="4" name="TextBox 3">
            <a:extLst>
              <a:ext uri="{FF2B5EF4-FFF2-40B4-BE49-F238E27FC236}">
                <a16:creationId xmlns:a16="http://schemas.microsoft.com/office/drawing/2014/main" id="{D5C8D2C5-BB39-4CAB-D5AB-B37358668765}"/>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Jerusalem Centric Arguments</a:t>
            </a:r>
          </a:p>
        </p:txBody>
      </p:sp>
    </p:spTree>
    <p:extLst>
      <p:ext uri="{BB962C8B-B14F-4D97-AF65-F5344CB8AC3E}">
        <p14:creationId xmlns:p14="http://schemas.microsoft.com/office/powerpoint/2010/main" val="424504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9919A-FFFC-AFA4-405F-7A3149BAE1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AE13107-7A75-AE00-9AD0-340887B158D9}"/>
              </a:ext>
            </a:extLst>
          </p:cNvPr>
          <p:cNvSpPr txBox="1"/>
          <p:nvPr/>
        </p:nvSpPr>
        <p:spPr>
          <a:xfrm>
            <a:off x="850395" y="1366002"/>
            <a:ext cx="10491210" cy="2431435"/>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Temple in the New Testament</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1 Corinthians 3:16-17</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1 Corinthians 6:19</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Ephesians 2:19-22</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1 Peter 2:4-5</a:t>
            </a:r>
          </a:p>
        </p:txBody>
      </p:sp>
      <p:sp>
        <p:nvSpPr>
          <p:cNvPr id="4" name="TextBox 3">
            <a:extLst>
              <a:ext uri="{FF2B5EF4-FFF2-40B4-BE49-F238E27FC236}">
                <a16:creationId xmlns:a16="http://schemas.microsoft.com/office/drawing/2014/main" id="{2C7C5C72-28B4-B87E-8F72-5D8691581BF1}"/>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Jerusalem Centric Arguments</a:t>
            </a:r>
          </a:p>
        </p:txBody>
      </p:sp>
    </p:spTree>
    <p:extLst>
      <p:ext uri="{BB962C8B-B14F-4D97-AF65-F5344CB8AC3E}">
        <p14:creationId xmlns:p14="http://schemas.microsoft.com/office/powerpoint/2010/main" val="384347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dissolv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dissolv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6C9E4-EB8F-49DF-6DA3-139796FCD9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810402-F3A0-7EFC-CA81-0B80F86237D5}"/>
              </a:ext>
            </a:extLst>
          </p:cNvPr>
          <p:cNvSpPr txBox="1"/>
          <p:nvPr/>
        </p:nvSpPr>
        <p:spPr>
          <a:xfrm>
            <a:off x="850395" y="1366002"/>
            <a:ext cx="10491210" cy="1569660"/>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Dating of the book</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Forced conclusion</a:t>
            </a:r>
          </a:p>
          <a:p>
            <a:pPr marL="1028700" lvl="1" indent="-571500">
              <a:buFont typeface="Courier New" panose="02070309020205020404" pitchFamily="49" charset="0"/>
              <a:buChar char="o"/>
            </a:pPr>
            <a:r>
              <a:rPr lang="en-US" sz="2800" dirty="0">
                <a:solidFill>
                  <a:schemeClr val="bg1"/>
                </a:solidFill>
                <a:latin typeface="Avenir Medium" panose="02000503020000020003" pitchFamily="2" charset="0"/>
                <a:ea typeface="Tahoma" panose="020B0604030504040204" pitchFamily="34" charset="0"/>
                <a:cs typeface="Tahoma" panose="020B0604030504040204" pitchFamily="34" charset="0"/>
              </a:rPr>
              <a:t>The Temple as Evidence</a:t>
            </a:r>
          </a:p>
        </p:txBody>
      </p:sp>
      <p:sp>
        <p:nvSpPr>
          <p:cNvPr id="3" name="TextBox 2">
            <a:extLst>
              <a:ext uri="{FF2B5EF4-FFF2-40B4-BE49-F238E27FC236}">
                <a16:creationId xmlns:a16="http://schemas.microsoft.com/office/drawing/2014/main" id="{B024B71F-1148-D037-0F80-9B540870E17B}"/>
              </a:ext>
            </a:extLst>
          </p:cNvPr>
          <p:cNvSpPr txBox="1"/>
          <p:nvPr/>
        </p:nvSpPr>
        <p:spPr>
          <a:xfrm>
            <a:off x="732467" y="3922339"/>
            <a:ext cx="10727066" cy="1938992"/>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Then I was given a measuring rod like a staff, and I was told, “Rise and measure the temple of God and the altar and those who worship there, but do not measure the court outside the temple; leave that out, for it is given over to the nations, and they will trample the holy city for forty-two months.</a:t>
            </a: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-Revelation 11:1-2</a:t>
            </a:r>
          </a:p>
        </p:txBody>
      </p:sp>
      <p:sp>
        <p:nvSpPr>
          <p:cNvPr id="4" name="TextBox 3">
            <a:extLst>
              <a:ext uri="{FF2B5EF4-FFF2-40B4-BE49-F238E27FC236}">
                <a16:creationId xmlns:a16="http://schemas.microsoft.com/office/drawing/2014/main" id="{472022A4-A70A-5E87-077D-D7526E214E0F}"/>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Jerusalem Centric Arguments</a:t>
            </a:r>
          </a:p>
        </p:txBody>
      </p:sp>
    </p:spTree>
    <p:extLst>
      <p:ext uri="{BB962C8B-B14F-4D97-AF65-F5344CB8AC3E}">
        <p14:creationId xmlns:p14="http://schemas.microsoft.com/office/powerpoint/2010/main" val="361175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F56E9-492A-AFE7-D426-F77CC200B1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ECB97A-17A4-5BB3-C573-E8D13D696C6F}"/>
              </a:ext>
            </a:extLst>
          </p:cNvPr>
          <p:cNvSpPr txBox="1"/>
          <p:nvPr/>
        </p:nvSpPr>
        <p:spPr>
          <a:xfrm>
            <a:off x="850395" y="1366002"/>
            <a:ext cx="10491210" cy="1323439"/>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Dating of the book</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Babylon = Jerusalem</a:t>
            </a:r>
          </a:p>
        </p:txBody>
      </p:sp>
      <p:sp>
        <p:nvSpPr>
          <p:cNvPr id="4" name="TextBox 3">
            <a:extLst>
              <a:ext uri="{FF2B5EF4-FFF2-40B4-BE49-F238E27FC236}">
                <a16:creationId xmlns:a16="http://schemas.microsoft.com/office/drawing/2014/main" id="{F1BF7495-82E3-D47F-F852-775942576879}"/>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Jerusalem Centric Arguments</a:t>
            </a:r>
          </a:p>
        </p:txBody>
      </p:sp>
      <p:sp>
        <p:nvSpPr>
          <p:cNvPr id="5" name="TextBox 4">
            <a:extLst>
              <a:ext uri="{FF2B5EF4-FFF2-40B4-BE49-F238E27FC236}">
                <a16:creationId xmlns:a16="http://schemas.microsoft.com/office/drawing/2014/main" id="{EA0BBBD1-EE0C-8894-CE0B-1BA1C152AA47}"/>
              </a:ext>
            </a:extLst>
          </p:cNvPr>
          <p:cNvSpPr txBox="1"/>
          <p:nvPr/>
        </p:nvSpPr>
        <p:spPr>
          <a:xfrm>
            <a:off x="732467" y="3922339"/>
            <a:ext cx="10727066" cy="1200329"/>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“…and their dead bodies will lie in the street of the great city that symbolically is called Sodom and Egypt, where their Lord was crucified.”</a:t>
            </a: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-Revelation 11:8</a:t>
            </a:r>
          </a:p>
        </p:txBody>
      </p:sp>
    </p:spTree>
    <p:extLst>
      <p:ext uri="{BB962C8B-B14F-4D97-AF65-F5344CB8AC3E}">
        <p14:creationId xmlns:p14="http://schemas.microsoft.com/office/powerpoint/2010/main" val="112913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D601B-FEE6-475F-7A40-EBF1EFB778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FAD68F-5622-FFFE-8E47-F1DCA73E8D82}"/>
              </a:ext>
            </a:extLst>
          </p:cNvPr>
          <p:cNvSpPr txBox="1"/>
          <p:nvPr/>
        </p:nvSpPr>
        <p:spPr>
          <a:xfrm>
            <a:off x="850395" y="1366002"/>
            <a:ext cx="10491210" cy="1323439"/>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Dating of the book</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Babylon = Jerusalem</a:t>
            </a:r>
          </a:p>
        </p:txBody>
      </p:sp>
      <p:sp>
        <p:nvSpPr>
          <p:cNvPr id="4" name="TextBox 3">
            <a:extLst>
              <a:ext uri="{FF2B5EF4-FFF2-40B4-BE49-F238E27FC236}">
                <a16:creationId xmlns:a16="http://schemas.microsoft.com/office/drawing/2014/main" id="{23AB05C5-6F4F-6775-F175-DABDC01DB5A6}"/>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Jerusalem Centric Arguments</a:t>
            </a:r>
          </a:p>
        </p:txBody>
      </p:sp>
      <p:sp>
        <p:nvSpPr>
          <p:cNvPr id="5" name="TextBox 4">
            <a:extLst>
              <a:ext uri="{FF2B5EF4-FFF2-40B4-BE49-F238E27FC236}">
                <a16:creationId xmlns:a16="http://schemas.microsoft.com/office/drawing/2014/main" id="{9CFBDFB5-C72E-9BD2-4F3B-F93295AFD7F7}"/>
              </a:ext>
            </a:extLst>
          </p:cNvPr>
          <p:cNvSpPr txBox="1"/>
          <p:nvPr/>
        </p:nvSpPr>
        <p:spPr>
          <a:xfrm>
            <a:off x="732467" y="3922339"/>
            <a:ext cx="10727066" cy="1200329"/>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“…and their dead bodies will lie in the street of the great city that symbolically is called Sodom and Egypt, </a:t>
            </a:r>
            <a:r>
              <a:rPr lang="en-US" sz="2400" dirty="0">
                <a:solidFill>
                  <a:srgbClr val="FFFF00"/>
                </a:solidFill>
                <a:latin typeface="Avenir Medium" panose="02000503020000020003" pitchFamily="2" charset="0"/>
                <a:ea typeface="Tahoma" panose="020B0604030504040204" pitchFamily="34" charset="0"/>
                <a:cs typeface="Tahoma" panose="020B0604030504040204" pitchFamily="34" charset="0"/>
              </a:rPr>
              <a:t>where their Lord was crucified</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a:t>
            </a: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-Revelation 11:8</a:t>
            </a:r>
          </a:p>
        </p:txBody>
      </p:sp>
    </p:spTree>
    <p:extLst>
      <p:ext uri="{BB962C8B-B14F-4D97-AF65-F5344CB8AC3E}">
        <p14:creationId xmlns:p14="http://schemas.microsoft.com/office/powerpoint/2010/main" val="34515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38AE-667D-1935-964F-C6415E9287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CCFC7E-CC57-C885-1A46-A2D7D9B03432}"/>
              </a:ext>
            </a:extLst>
          </p:cNvPr>
          <p:cNvSpPr txBox="1"/>
          <p:nvPr/>
        </p:nvSpPr>
        <p:spPr>
          <a:xfrm>
            <a:off x="850395" y="1366002"/>
            <a:ext cx="10491210" cy="1815882"/>
          </a:xfrm>
          <a:prstGeom prst="rect">
            <a:avLst/>
          </a:prstGeom>
          <a:noFill/>
        </p:spPr>
        <p:txBody>
          <a:bodyPr wrap="square" rtlCol="0">
            <a:spAutoFit/>
          </a:bodyPr>
          <a:lstStyle/>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The Dating of the book</a:t>
            </a:r>
          </a:p>
          <a:p>
            <a:pPr marL="285750" indent="-285750">
              <a:buFont typeface="Arial" panose="020B0604020202020204" pitchFamily="34" charset="0"/>
              <a:buChar char="•"/>
            </a:pPr>
            <a:r>
              <a:rPr lang="en-US" sz="4000" dirty="0">
                <a:solidFill>
                  <a:schemeClr val="bg1"/>
                </a:solidFill>
                <a:latin typeface="Avenir Medium" panose="02000503020000020003" pitchFamily="2" charset="0"/>
                <a:ea typeface="Tahoma" panose="020B0604030504040204" pitchFamily="34" charset="0"/>
                <a:cs typeface="Tahoma" panose="020B0604030504040204" pitchFamily="34" charset="0"/>
              </a:rPr>
              <a:t>Babylon = Jerusalem</a:t>
            </a:r>
          </a:p>
          <a:p>
            <a:pPr marL="742950" lvl="1" indent="-285750">
              <a:buFont typeface="Arial" panose="020B0604020202020204" pitchFamily="34" charset="0"/>
              <a:buChar char="•"/>
            </a:pPr>
            <a:r>
              <a:rPr lang="en-US" sz="3200" dirty="0">
                <a:solidFill>
                  <a:schemeClr val="bg1"/>
                </a:solidFill>
                <a:latin typeface="Avenir Medium" panose="02000503020000020003" pitchFamily="2" charset="0"/>
                <a:ea typeface="Tahoma" panose="020B0604030504040204" pitchFamily="34" charset="0"/>
                <a:cs typeface="Tahoma" panose="020B0604030504040204" pitchFamily="34" charset="0"/>
              </a:rPr>
              <a:t>“mystical” or “symbolic”</a:t>
            </a:r>
          </a:p>
        </p:txBody>
      </p:sp>
      <p:sp>
        <p:nvSpPr>
          <p:cNvPr id="4" name="TextBox 3">
            <a:extLst>
              <a:ext uri="{FF2B5EF4-FFF2-40B4-BE49-F238E27FC236}">
                <a16:creationId xmlns:a16="http://schemas.microsoft.com/office/drawing/2014/main" id="{7461C4AD-D3B9-068C-D97B-1E2C34DEE427}"/>
              </a:ext>
            </a:extLst>
          </p:cNvPr>
          <p:cNvSpPr txBox="1"/>
          <p:nvPr/>
        </p:nvSpPr>
        <p:spPr>
          <a:xfrm>
            <a:off x="1832721" y="379325"/>
            <a:ext cx="10727066" cy="769441"/>
          </a:xfrm>
          <a:prstGeom prst="rect">
            <a:avLst/>
          </a:prstGeom>
          <a:noFill/>
        </p:spPr>
        <p:txBody>
          <a:bodyPr wrap="square" rtlCol="0">
            <a:spAutoFit/>
          </a:bodyPr>
          <a:lstStyle/>
          <a:p>
            <a:pPr algn="ctr"/>
            <a:r>
              <a:rPr lang="en-US" sz="4400" b="1" dirty="0">
                <a:solidFill>
                  <a:schemeClr val="bg1"/>
                </a:solidFill>
                <a:latin typeface="Avenir Medium" panose="02000503020000020003" pitchFamily="2" charset="0"/>
                <a:ea typeface="Tahoma" panose="020B0604030504040204" pitchFamily="34" charset="0"/>
                <a:cs typeface="Tahoma" panose="020B0604030504040204" pitchFamily="34" charset="0"/>
              </a:rPr>
              <a:t>Jerusalem Centric Arguments</a:t>
            </a:r>
          </a:p>
        </p:txBody>
      </p:sp>
      <p:sp>
        <p:nvSpPr>
          <p:cNvPr id="5" name="TextBox 4">
            <a:extLst>
              <a:ext uri="{FF2B5EF4-FFF2-40B4-BE49-F238E27FC236}">
                <a16:creationId xmlns:a16="http://schemas.microsoft.com/office/drawing/2014/main" id="{A6C7DD0A-6FD2-1A23-0548-EA16D88CA593}"/>
              </a:ext>
            </a:extLst>
          </p:cNvPr>
          <p:cNvSpPr txBox="1"/>
          <p:nvPr/>
        </p:nvSpPr>
        <p:spPr>
          <a:xfrm>
            <a:off x="732467" y="3922339"/>
            <a:ext cx="10727066" cy="1200329"/>
          </a:xfrm>
          <a:prstGeom prst="rect">
            <a:avLst/>
          </a:prstGeom>
          <a:noFill/>
        </p:spPr>
        <p:txBody>
          <a:bodyPr wrap="square" rtlCol="0">
            <a:spAutoFit/>
          </a:bodyPr>
          <a:lstStyle/>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“…and their dead bodies will lie in the street of the great city that </a:t>
            </a:r>
            <a:r>
              <a:rPr lang="en-US" sz="2400" dirty="0">
                <a:solidFill>
                  <a:srgbClr val="FFFF00"/>
                </a:solidFill>
                <a:latin typeface="Avenir Medium" panose="02000503020000020003" pitchFamily="2" charset="0"/>
                <a:ea typeface="Tahoma" panose="020B0604030504040204" pitchFamily="34" charset="0"/>
                <a:cs typeface="Tahoma" panose="020B0604030504040204" pitchFamily="34" charset="0"/>
              </a:rPr>
              <a:t>symbolically</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is called Sodom and Egypt, </a:t>
            </a:r>
            <a:r>
              <a:rPr lang="en-US" sz="2400" dirty="0">
                <a:solidFill>
                  <a:srgbClr val="FF0000"/>
                </a:solidFill>
                <a:latin typeface="Avenir Medium" panose="02000503020000020003" pitchFamily="2" charset="0"/>
                <a:ea typeface="Tahoma" panose="020B0604030504040204" pitchFamily="34" charset="0"/>
                <a:cs typeface="Tahoma" panose="020B0604030504040204" pitchFamily="34" charset="0"/>
              </a:rPr>
              <a:t>where their Lord was crucified</a:t>
            </a:r>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a:t>
            </a:r>
          </a:p>
          <a:p>
            <a:r>
              <a:rPr lang="en-US" sz="2400" dirty="0">
                <a:solidFill>
                  <a:schemeClr val="bg1"/>
                </a:solidFill>
                <a:latin typeface="Avenir Medium" panose="02000503020000020003" pitchFamily="2" charset="0"/>
                <a:ea typeface="Tahoma" panose="020B0604030504040204" pitchFamily="34" charset="0"/>
                <a:cs typeface="Tahoma" panose="020B0604030504040204" pitchFamily="34" charset="0"/>
              </a:rPr>
              <a:t>							-Revelation 11:8</a:t>
            </a:r>
          </a:p>
        </p:txBody>
      </p:sp>
    </p:spTree>
    <p:extLst>
      <p:ext uri="{BB962C8B-B14F-4D97-AF65-F5344CB8AC3E}">
        <p14:creationId xmlns:p14="http://schemas.microsoft.com/office/powerpoint/2010/main" val="20457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346</TotalTime>
  <Words>787</Words>
  <Application>Microsoft Macintosh PowerPoint</Application>
  <PresentationFormat>Widescreen</PresentationFormat>
  <Paragraphs>68</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Avenir Medium</vt:lpstr>
      <vt:lpstr>Calibri</vt:lpstr>
      <vt:lpstr>Calibri Light</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Chesser</dc:creator>
  <cp:lastModifiedBy>Cody Chesser</cp:lastModifiedBy>
  <cp:revision>83</cp:revision>
  <dcterms:created xsi:type="dcterms:W3CDTF">2018-09-27T13:36:01Z</dcterms:created>
  <dcterms:modified xsi:type="dcterms:W3CDTF">2025-08-05T20:53:27Z</dcterms:modified>
</cp:coreProperties>
</file>