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9"/>
  </p:notesMasterIdLst>
  <p:sldIdLst>
    <p:sldId id="256" r:id="rId2"/>
    <p:sldId id="257" r:id="rId3"/>
    <p:sldId id="393" r:id="rId4"/>
    <p:sldId id="574" r:id="rId5"/>
    <p:sldId id="576" r:id="rId6"/>
    <p:sldId id="575" r:id="rId7"/>
    <p:sldId id="578" r:id="rId8"/>
    <p:sldId id="577" r:id="rId9"/>
    <p:sldId id="580" r:id="rId10"/>
    <p:sldId id="579" r:id="rId11"/>
    <p:sldId id="582" r:id="rId12"/>
    <p:sldId id="581" r:id="rId13"/>
    <p:sldId id="571" r:id="rId14"/>
    <p:sldId id="568" r:id="rId15"/>
    <p:sldId id="592" r:id="rId16"/>
    <p:sldId id="593" r:id="rId17"/>
    <p:sldId id="602" r:id="rId18"/>
    <p:sldId id="603" r:id="rId19"/>
    <p:sldId id="604" r:id="rId20"/>
    <p:sldId id="605" r:id="rId21"/>
    <p:sldId id="606" r:id="rId22"/>
    <p:sldId id="607" r:id="rId23"/>
    <p:sldId id="608" r:id="rId24"/>
    <p:sldId id="609" r:id="rId25"/>
    <p:sldId id="610" r:id="rId26"/>
    <p:sldId id="611" r:id="rId27"/>
    <p:sldId id="596" r:id="rId28"/>
    <p:sldId id="612" r:id="rId29"/>
    <p:sldId id="572" r:id="rId30"/>
    <p:sldId id="569" r:id="rId31"/>
    <p:sldId id="597" r:id="rId32"/>
    <p:sldId id="599" r:id="rId33"/>
    <p:sldId id="598" r:id="rId34"/>
    <p:sldId id="601" r:id="rId35"/>
    <p:sldId id="600" r:id="rId36"/>
    <p:sldId id="573" r:id="rId37"/>
    <p:sldId id="570" r:id="rId38"/>
    <p:sldId id="613" r:id="rId39"/>
    <p:sldId id="617" r:id="rId40"/>
    <p:sldId id="621" r:id="rId41"/>
    <p:sldId id="626" r:id="rId42"/>
    <p:sldId id="627" r:id="rId43"/>
    <p:sldId id="632" r:id="rId44"/>
    <p:sldId id="623" r:id="rId45"/>
    <p:sldId id="633" r:id="rId46"/>
    <p:sldId id="634" r:id="rId47"/>
    <p:sldId id="635" r:id="rId48"/>
    <p:sldId id="636" r:id="rId49"/>
    <p:sldId id="637" r:id="rId50"/>
    <p:sldId id="638" r:id="rId51"/>
    <p:sldId id="639" r:id="rId52"/>
    <p:sldId id="702" r:id="rId53"/>
    <p:sldId id="614" r:id="rId54"/>
    <p:sldId id="640" r:id="rId55"/>
    <p:sldId id="642" r:id="rId56"/>
    <p:sldId id="643" r:id="rId57"/>
    <p:sldId id="641" r:id="rId58"/>
    <p:sldId id="644" r:id="rId59"/>
    <p:sldId id="647" r:id="rId60"/>
    <p:sldId id="646" r:id="rId61"/>
    <p:sldId id="645" r:id="rId62"/>
    <p:sldId id="649" r:id="rId63"/>
    <p:sldId id="648" r:id="rId64"/>
    <p:sldId id="652" r:id="rId65"/>
    <p:sldId id="653" r:id="rId66"/>
    <p:sldId id="650" r:id="rId67"/>
    <p:sldId id="651" r:id="rId68"/>
    <p:sldId id="703" r:id="rId69"/>
    <p:sldId id="654" r:id="rId70"/>
    <p:sldId id="615" r:id="rId71"/>
    <p:sldId id="655" r:id="rId72"/>
    <p:sldId id="656" r:id="rId73"/>
    <p:sldId id="657" r:id="rId74"/>
    <p:sldId id="660" r:id="rId75"/>
    <p:sldId id="659" r:id="rId76"/>
    <p:sldId id="658" r:id="rId77"/>
    <p:sldId id="662" r:id="rId78"/>
    <p:sldId id="661" r:id="rId79"/>
    <p:sldId id="704" r:id="rId80"/>
    <p:sldId id="663" r:id="rId81"/>
    <p:sldId id="616" r:id="rId82"/>
    <p:sldId id="664" r:id="rId83"/>
    <p:sldId id="666" r:id="rId84"/>
    <p:sldId id="667" r:id="rId85"/>
    <p:sldId id="665" r:id="rId86"/>
    <p:sldId id="668" r:id="rId87"/>
    <p:sldId id="670" r:id="rId88"/>
    <p:sldId id="671" r:id="rId89"/>
    <p:sldId id="669" r:id="rId90"/>
    <p:sldId id="673" r:id="rId91"/>
    <p:sldId id="672" r:id="rId92"/>
    <p:sldId id="705" r:id="rId93"/>
    <p:sldId id="674" r:id="rId94"/>
    <p:sldId id="618" r:id="rId95"/>
    <p:sldId id="675" r:id="rId96"/>
    <p:sldId id="677" r:id="rId97"/>
    <p:sldId id="682" r:id="rId98"/>
    <p:sldId id="709" r:id="rId99"/>
    <p:sldId id="684" r:id="rId100"/>
    <p:sldId id="710" r:id="rId101"/>
    <p:sldId id="678" r:id="rId102"/>
    <p:sldId id="676" r:id="rId103"/>
    <p:sldId id="679" r:id="rId104"/>
    <p:sldId id="685" r:id="rId105"/>
    <p:sldId id="686" r:id="rId106"/>
    <p:sldId id="688" r:id="rId107"/>
    <p:sldId id="687" r:id="rId108"/>
    <p:sldId id="690" r:id="rId109"/>
    <p:sldId id="689" r:id="rId110"/>
    <p:sldId id="680" r:id="rId111"/>
    <p:sldId id="707" r:id="rId112"/>
    <p:sldId id="619" r:id="rId113"/>
    <p:sldId id="706" r:id="rId114"/>
    <p:sldId id="691" r:id="rId115"/>
    <p:sldId id="693" r:id="rId116"/>
    <p:sldId id="694" r:id="rId117"/>
    <p:sldId id="692" r:id="rId118"/>
    <p:sldId id="695" r:id="rId119"/>
    <p:sldId id="696" r:id="rId120"/>
    <p:sldId id="699" r:id="rId121"/>
    <p:sldId id="698" r:id="rId122"/>
    <p:sldId id="701" r:id="rId123"/>
    <p:sldId id="700" r:id="rId124"/>
    <p:sldId id="708" r:id="rId125"/>
    <p:sldId id="620" r:id="rId126"/>
    <p:sldId id="562" r:id="rId127"/>
    <p:sldId id="563" r:id="rId128"/>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800"/>
    <a:srgbClr val="000000"/>
    <a:srgbClr val="292929"/>
    <a:srgbClr val="008000"/>
    <a:srgbClr val="C0C0C0"/>
    <a:srgbClr val="FFFF00"/>
    <a:srgbClr val="FFFF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94" autoAdjust="0"/>
    <p:restoredTop sz="94660"/>
  </p:normalViewPr>
  <p:slideViewPr>
    <p:cSldViewPr>
      <p:cViewPr varScale="1">
        <p:scale>
          <a:sx n="103" d="100"/>
          <a:sy n="103" d="100"/>
        </p:scale>
        <p:origin x="-113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1" name="Rectangle 3"/>
          <p:cNvSpPr>
            <a:spLocks noGrp="1" noChangeArrowheads="1"/>
          </p:cNvSpPr>
          <p:nvPr>
            <p:ph type="dt"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300">
                <a:latin typeface="Times New Roman" pitchFamily="18" charset="0"/>
              </a:defRPr>
            </a:lvl1pPr>
          </a:lstStyle>
          <a:p>
            <a:endParaRPr lang="en-US" altLang="en-US"/>
          </a:p>
        </p:txBody>
      </p:sp>
      <p:sp>
        <p:nvSpPr>
          <p:cNvPr id="717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74725" y="4560888"/>
            <a:ext cx="5365750"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4" name="Rectangle 6"/>
          <p:cNvSpPr>
            <a:spLocks noGrp="1" noChangeArrowheads="1"/>
          </p:cNvSpPr>
          <p:nvPr>
            <p:ph type="ftr" sz="quarter" idx="4"/>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5" name="Rectangle 7"/>
          <p:cNvSpPr>
            <a:spLocks noGrp="1" noChangeArrowheads="1"/>
          </p:cNvSpPr>
          <p:nvPr>
            <p:ph type="sldNum" sz="quarter" idx="5"/>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a:defRPr sz="1300">
                <a:latin typeface="Times New Roman" pitchFamily="18" charset="0"/>
              </a:defRPr>
            </a:lvl1pPr>
          </a:lstStyle>
          <a:p>
            <a:fld id="{E6E31365-5390-4696-B370-172189F6E7BD}" type="slidenum">
              <a:rPr lang="en-US" altLang="en-US"/>
              <a:pPr/>
              <a:t>‹#›</a:t>
            </a:fld>
            <a:endParaRPr lang="en-US" altLang="en-US"/>
          </a:p>
        </p:txBody>
      </p:sp>
    </p:spTree>
    <p:extLst>
      <p:ext uri="{BB962C8B-B14F-4D97-AF65-F5344CB8AC3E}">
        <p14:creationId xmlns:p14="http://schemas.microsoft.com/office/powerpoint/2010/main" val="38449017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5E52610-A847-41EC-8946-6249840EC5EA}" type="slidenum">
              <a:rPr lang="en-US" altLang="en-US"/>
              <a:pPr/>
              <a:t>‹#›</a:t>
            </a:fld>
            <a:endParaRPr lang="en-US" altLang="en-US"/>
          </a:p>
        </p:txBody>
      </p:sp>
    </p:spTree>
    <p:extLst>
      <p:ext uri="{BB962C8B-B14F-4D97-AF65-F5344CB8AC3E}">
        <p14:creationId xmlns:p14="http://schemas.microsoft.com/office/powerpoint/2010/main" val="2136594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C464D48-10FF-406C-9360-AFCD62D509AA}" type="slidenum">
              <a:rPr lang="en-US" altLang="en-US"/>
              <a:pPr/>
              <a:t>‹#›</a:t>
            </a:fld>
            <a:endParaRPr lang="en-US" altLang="en-US"/>
          </a:p>
        </p:txBody>
      </p:sp>
    </p:spTree>
    <p:extLst>
      <p:ext uri="{BB962C8B-B14F-4D97-AF65-F5344CB8AC3E}">
        <p14:creationId xmlns:p14="http://schemas.microsoft.com/office/powerpoint/2010/main" val="46102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D7E19F1-6129-46F8-9F91-E732A5CB5C59}" type="slidenum">
              <a:rPr lang="en-US" altLang="en-US"/>
              <a:pPr/>
              <a:t>‹#›</a:t>
            </a:fld>
            <a:endParaRPr lang="en-US" altLang="en-US"/>
          </a:p>
        </p:txBody>
      </p:sp>
    </p:spTree>
    <p:extLst>
      <p:ext uri="{BB962C8B-B14F-4D97-AF65-F5344CB8AC3E}">
        <p14:creationId xmlns:p14="http://schemas.microsoft.com/office/powerpoint/2010/main" val="53226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FDB19FF-937B-4D5D-BA4D-A29022C459D6}" type="slidenum">
              <a:rPr lang="en-US" altLang="en-US"/>
              <a:pPr/>
              <a:t>‹#›</a:t>
            </a:fld>
            <a:endParaRPr lang="en-US" altLang="en-US"/>
          </a:p>
        </p:txBody>
      </p:sp>
    </p:spTree>
    <p:extLst>
      <p:ext uri="{BB962C8B-B14F-4D97-AF65-F5344CB8AC3E}">
        <p14:creationId xmlns:p14="http://schemas.microsoft.com/office/powerpoint/2010/main" val="347959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89C2E95-43A3-4EDC-9377-58BE926663DB}" type="slidenum">
              <a:rPr lang="en-US" altLang="en-US"/>
              <a:pPr/>
              <a:t>‹#›</a:t>
            </a:fld>
            <a:endParaRPr lang="en-US" altLang="en-US"/>
          </a:p>
        </p:txBody>
      </p:sp>
    </p:spTree>
    <p:extLst>
      <p:ext uri="{BB962C8B-B14F-4D97-AF65-F5344CB8AC3E}">
        <p14:creationId xmlns:p14="http://schemas.microsoft.com/office/powerpoint/2010/main" val="1310990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66FC836-FEBC-440F-B7C9-A4B250675E74}" type="slidenum">
              <a:rPr lang="en-US" altLang="en-US"/>
              <a:pPr/>
              <a:t>‹#›</a:t>
            </a:fld>
            <a:endParaRPr lang="en-US" altLang="en-US"/>
          </a:p>
        </p:txBody>
      </p:sp>
    </p:spTree>
    <p:extLst>
      <p:ext uri="{BB962C8B-B14F-4D97-AF65-F5344CB8AC3E}">
        <p14:creationId xmlns:p14="http://schemas.microsoft.com/office/powerpoint/2010/main" val="1162801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2126BE0E-BC89-493B-ADA0-3BE5DC83019E}" type="slidenum">
              <a:rPr lang="en-US" altLang="en-US"/>
              <a:pPr/>
              <a:t>‹#›</a:t>
            </a:fld>
            <a:endParaRPr lang="en-US" altLang="en-US"/>
          </a:p>
        </p:txBody>
      </p:sp>
    </p:spTree>
    <p:extLst>
      <p:ext uri="{BB962C8B-B14F-4D97-AF65-F5344CB8AC3E}">
        <p14:creationId xmlns:p14="http://schemas.microsoft.com/office/powerpoint/2010/main" val="3662570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691FA0D6-E51D-40C5-A48E-2DFBC815F315}" type="slidenum">
              <a:rPr lang="en-US" altLang="en-US"/>
              <a:pPr/>
              <a:t>‹#›</a:t>
            </a:fld>
            <a:endParaRPr lang="en-US" altLang="en-US"/>
          </a:p>
        </p:txBody>
      </p:sp>
    </p:spTree>
    <p:extLst>
      <p:ext uri="{BB962C8B-B14F-4D97-AF65-F5344CB8AC3E}">
        <p14:creationId xmlns:p14="http://schemas.microsoft.com/office/powerpoint/2010/main" val="717827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7226298-8FF5-44B7-AB23-7486FF1BC140}" type="slidenum">
              <a:rPr lang="en-US" altLang="en-US"/>
              <a:pPr/>
              <a:t>‹#›</a:t>
            </a:fld>
            <a:endParaRPr lang="en-US" altLang="en-US"/>
          </a:p>
        </p:txBody>
      </p:sp>
    </p:spTree>
    <p:extLst>
      <p:ext uri="{BB962C8B-B14F-4D97-AF65-F5344CB8AC3E}">
        <p14:creationId xmlns:p14="http://schemas.microsoft.com/office/powerpoint/2010/main" val="2049698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82B9C3A-5894-409E-B73A-9A5E826E6685}" type="slidenum">
              <a:rPr lang="en-US" altLang="en-US"/>
              <a:pPr/>
              <a:t>‹#›</a:t>
            </a:fld>
            <a:endParaRPr lang="en-US" altLang="en-US"/>
          </a:p>
        </p:txBody>
      </p:sp>
    </p:spTree>
    <p:extLst>
      <p:ext uri="{BB962C8B-B14F-4D97-AF65-F5344CB8AC3E}">
        <p14:creationId xmlns:p14="http://schemas.microsoft.com/office/powerpoint/2010/main" val="2840500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64BA55C6-70D3-4A8D-9A40-9307CF47A348}" type="slidenum">
              <a:rPr lang="en-US" altLang="en-US"/>
              <a:pPr/>
              <a:t>‹#›</a:t>
            </a:fld>
            <a:endParaRPr lang="en-US" altLang="en-US"/>
          </a:p>
        </p:txBody>
      </p:sp>
    </p:spTree>
    <p:extLst>
      <p:ext uri="{BB962C8B-B14F-4D97-AF65-F5344CB8AC3E}">
        <p14:creationId xmlns:p14="http://schemas.microsoft.com/office/powerpoint/2010/main" val="3428142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026213CE-45DD-4A6A-825E-8870C2D7A2EB}"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676400"/>
            <a:ext cx="7772400" cy="1981200"/>
          </a:xfrm>
        </p:spPr>
        <p:txBody>
          <a:bodyPr/>
          <a:lstStyle/>
          <a:p>
            <a:r>
              <a:rPr lang="en-US" altLang="en-US" sz="6600"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sz="6600" dirty="0">
              <a:solidFill>
                <a:schemeClr val="accent6">
                  <a:lumMod val="60000"/>
                  <a:lumOff val="40000"/>
                </a:schemeClr>
              </a:solidFill>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a:xfrm>
            <a:off x="1371600" y="3886200"/>
            <a:ext cx="6400800" cy="2514600"/>
          </a:xfrm>
        </p:spPr>
        <p:txBody>
          <a:bodyPr/>
          <a:lstStyle/>
          <a:p>
            <a:endParaRPr lang="en-US" altLang="en-US" sz="2400" dirty="0">
              <a:solidFill>
                <a:srgbClr val="FFFFFF"/>
              </a:solidFill>
              <a:effectLst>
                <a:outerShdw blurRad="38100" dist="38100" dir="2700000" algn="tl">
                  <a:srgbClr val="000000"/>
                </a:outerShdw>
              </a:effectLst>
            </a:endParaRPr>
          </a:p>
          <a:p>
            <a:r>
              <a:rPr lang="en-US" altLang="en-US" sz="1000" dirty="0">
                <a:solidFill>
                  <a:srgbClr val="FFFFFF"/>
                </a:solidFill>
                <a:effectLst>
                  <a:outerShdw blurRad="38100" dist="38100" dir="2700000" algn="tl">
                    <a:srgbClr val="000000"/>
                  </a:outerShdw>
                </a:effectLst>
                <a:latin typeface="Arial" charset="0"/>
              </a:rPr>
              <a:t>By David </a:t>
            </a:r>
            <a:r>
              <a:rPr lang="en-US" altLang="en-US" sz="1000" dirty="0" err="1">
                <a:solidFill>
                  <a:srgbClr val="FFFFFF"/>
                </a:solidFill>
                <a:effectLst>
                  <a:outerShdw blurRad="38100" dist="38100" dir="2700000" algn="tl">
                    <a:srgbClr val="000000"/>
                  </a:outerShdw>
                </a:effectLst>
                <a:latin typeface="Arial" charset="0"/>
              </a:rPr>
              <a:t>Dann</a:t>
            </a:r>
            <a:endParaRPr lang="en-US" altLang="en-US" sz="1000" dirty="0">
              <a:solidFill>
                <a:srgbClr val="FFFFFF"/>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4" name="Rectangle 4"/>
          <p:cNvSpPr>
            <a:spLocks noChangeArrowheads="1"/>
          </p:cNvSpPr>
          <p:nvPr/>
        </p:nvSpPr>
        <p:spPr bwMode="auto">
          <a:xfrm>
            <a:off x="1524000" y="2743200"/>
            <a:ext cx="6172200" cy="2743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2" name="TextBox 1"/>
          <p:cNvSpPr txBox="1"/>
          <p:nvPr/>
        </p:nvSpPr>
        <p:spPr>
          <a:xfrm>
            <a:off x="1752600" y="2971800"/>
            <a:ext cx="5867400" cy="2246769"/>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“This is a faithful saying and worthy of all acceptance, that Christ Jesus came into the world to save sinners, of whom I am chief” (1 Timothy 1:15).</a:t>
            </a:r>
            <a:endParaRPr lang="en-US" sz="2800" dirty="0">
              <a:solidFill>
                <a:schemeClr val="bg2"/>
              </a:solidFill>
              <a:effectLst>
                <a:outerShdw blurRad="38100" dist="38100" dir="2700000" algn="tl">
                  <a:srgbClr val="000000">
                    <a:alpha val="43137"/>
                  </a:srgbClr>
                </a:outerShdw>
              </a:effectLst>
            </a:endParaRP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77952324"/>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
        <p:nvSpPr>
          <p:cNvPr id="5" name="Rectangle 4"/>
          <p:cNvSpPr>
            <a:spLocks noChangeArrowheads="1"/>
          </p:cNvSpPr>
          <p:nvPr/>
        </p:nvSpPr>
        <p:spPr bwMode="auto">
          <a:xfrm>
            <a:off x="1423555" y="3543300"/>
            <a:ext cx="6172200" cy="19431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1336" y="3733800"/>
            <a:ext cx="5972463" cy="1384995"/>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“For as many of you as were baptized into Christ have put on Christ” (Galatians 3:27). </a:t>
            </a:r>
          </a:p>
        </p:txBody>
      </p:sp>
    </p:spTree>
    <p:extLst>
      <p:ext uri="{BB962C8B-B14F-4D97-AF65-F5344CB8AC3E}">
        <p14:creationId xmlns:p14="http://schemas.microsoft.com/office/powerpoint/2010/main" val="202760134"/>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a:t>
            </a:r>
            <a:r>
              <a:rPr lang="en-US" altLang="en-US" b="1" kern="0" smtClean="0">
                <a:solidFill>
                  <a:schemeClr val="accent2"/>
                </a:solidFill>
                <a:effectLst>
                  <a:outerShdw blurRad="38100" dist="38100" dir="2700000" algn="tl">
                    <a:srgbClr val="000000"/>
                  </a:outerShdw>
                </a:effectLst>
                <a:latin typeface="Arial" charset="0"/>
              </a:rPr>
              <a:t>water.</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543549401"/>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 baptized for the remission of sins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471744803"/>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 baptized for the remission of sins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3543300"/>
            <a:ext cx="6172200" cy="3299043"/>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1336" y="3733800"/>
            <a:ext cx="5972463" cy="3108543"/>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“‘Can anyone forbid water, that these should not be baptized who have received the Holy Spirit just as we have?’ And he commanded them to be baptized in the name of the Lord. Then they asked him to stay a few days” (Acts 10:47-48). </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929209962"/>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 baptized for the remission of sins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682884246"/>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 baptized for the remission of sins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096327"/>
            <a:ext cx="6172200" cy="2362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60946" y="4324926"/>
            <a:ext cx="5972463" cy="1815882"/>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“He who believes and is baptized will be saved; but he who does not believe will be condemned” (Mark 16:16). </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975063359"/>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 baptized for the remission of sins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084832141"/>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 baptized for the remission of sins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12010" y="4000500"/>
            <a:ext cx="6172200" cy="2837873"/>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49401" y="4144552"/>
            <a:ext cx="5972463" cy="2677656"/>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“Then Peter said to them, ‘Repent, and let every one of you be baptized in the name of Jesus Christ for the remission of sins; and you shall receive the gift of the Holy Spirit’” (Acts 2:38). </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020316175"/>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 baptized for the remission of sins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973804341"/>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 baptized for the remission of sins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12010" y="4163025"/>
            <a:ext cx="6172200" cy="22479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49401" y="4307076"/>
            <a:ext cx="5972463" cy="1815882"/>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“And now why are you waiting? Arise and be baptized, and wash away your sins, calling on the name of the Lord” (Acts 22:16). </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0304565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587301119"/>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 baptized for the remission of sins in order to be saved.</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42503759"/>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
        <p:nvSpPr>
          <p:cNvPr id="3" name="Rectangle 2"/>
          <p:cNvSpPr/>
          <p:nvPr/>
        </p:nvSpPr>
        <p:spPr bwMode="auto">
          <a:xfrm>
            <a:off x="381000" y="914400"/>
            <a:ext cx="8534400" cy="5943599"/>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pic>
        <p:nvPicPr>
          <p:cNvPr id="6" name="Picture 4" descr="http://www.clker.com/cliparts/0/a/e/d/1194989155693659407aiga_stairs_up_.svg.h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7026" y="1995140"/>
            <a:ext cx="5715000" cy="474345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219200" y="6233133"/>
            <a:ext cx="795411"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Hear</a:t>
            </a:r>
          </a:p>
        </p:txBody>
      </p:sp>
      <p:pic>
        <p:nvPicPr>
          <p:cNvPr id="8"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1103557" y="510540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p:cNvSpPr/>
          <p:nvPr/>
        </p:nvSpPr>
        <p:spPr>
          <a:xfrm>
            <a:off x="5597608" y="3429000"/>
            <a:ext cx="2602925" cy="1676400"/>
          </a:xfrm>
          <a:prstGeom prst="ellipse">
            <a:avLst/>
          </a:prstGeom>
          <a:solidFill>
            <a:schemeClr val="accent2"/>
          </a:solidFill>
          <a:ln>
            <a:noFill/>
          </a:ln>
          <a:effectLst>
            <a:outerShdw blurRad="50800" dist="381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28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From Sinner to Saved!</a:t>
            </a:r>
          </a:p>
        </p:txBody>
      </p:sp>
      <p:pic>
        <p:nvPicPr>
          <p:cNvPr id="10"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73324" t="-4" r="-526" b="67231"/>
          <a:stretch/>
        </p:blipFill>
        <p:spPr bwMode="auto">
          <a:xfrm>
            <a:off x="6589341" y="967627"/>
            <a:ext cx="1554480" cy="155448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207419" y="5180649"/>
            <a:ext cx="1116459"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Believe</a:t>
            </a:r>
          </a:p>
        </p:txBody>
      </p:sp>
      <p:pic>
        <p:nvPicPr>
          <p:cNvPr id="14"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2153883" y="413004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3323878" y="4136032"/>
            <a:ext cx="1099019"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Repent</a:t>
            </a:r>
          </a:p>
        </p:txBody>
      </p:sp>
      <p:pic>
        <p:nvPicPr>
          <p:cNvPr id="12"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3204141" y="3048000"/>
            <a:ext cx="1026695" cy="97536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4230836" y="1967431"/>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4343400" y="3067538"/>
            <a:ext cx="1171475"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Confess</a:t>
            </a:r>
          </a:p>
        </p:txBody>
      </p:sp>
      <p:sp>
        <p:nvSpPr>
          <p:cNvPr id="17" name="TextBox 16"/>
          <p:cNvSpPr txBox="1"/>
          <p:nvPr/>
        </p:nvSpPr>
        <p:spPr>
          <a:xfrm>
            <a:off x="5410200" y="2060442"/>
            <a:ext cx="1293431"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Baptized</a:t>
            </a:r>
          </a:p>
        </p:txBody>
      </p:sp>
      <p:pic>
        <p:nvPicPr>
          <p:cNvPr id="18"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5468691" y="1029016"/>
            <a:ext cx="1026695" cy="975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4813299"/>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82529400"/>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302032559"/>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teachings.</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273988308"/>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a:t>
            </a:r>
            <a:r>
              <a:rPr lang="en-US" altLang="en-US" b="1" kern="0" smtClean="0">
                <a:solidFill>
                  <a:schemeClr val="accent2"/>
                </a:solidFill>
                <a:effectLst>
                  <a:outerShdw blurRad="38100" dist="38100" dir="2700000" algn="tl">
                    <a:srgbClr val="000000"/>
                  </a:outerShdw>
                </a:effectLst>
                <a:latin typeface="Arial" charset="0"/>
              </a:rPr>
              <a:t>teachings.</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12010" y="3657600"/>
            <a:ext cx="61722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49401" y="3810000"/>
            <a:ext cx="5972463" cy="2677656"/>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“Then Jesus said to those Jews who believed Him, ‘If you abide in My word, you are My disciples indeed. And you shall know the truth, and the truth shall make you free’” (John 8:31-32). </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111394956"/>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a:t>
            </a:r>
            <a:r>
              <a:rPr lang="en-US" altLang="en-US" b="1" kern="0" smtClean="0">
                <a:solidFill>
                  <a:schemeClr val="accent2"/>
                </a:solidFill>
                <a:effectLst>
                  <a:outerShdw blurRad="38100" dist="38100" dir="2700000" algn="tl">
                    <a:srgbClr val="000000"/>
                  </a:outerShdw>
                </a:effectLst>
                <a:latin typeface="Arial" charset="0"/>
              </a:rPr>
              <a:t>teachings.</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61973105"/>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teachings.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live faithfully after obeying the gospel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83419495"/>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teachings.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live faithfully after obeying the gospel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12010" y="3657600"/>
            <a:ext cx="61722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49401" y="3810000"/>
            <a:ext cx="5972463" cy="2677656"/>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“Therefore we were buried with Him through baptism into death, that just as Christ was raised from the dead by the glory of the Father, even so we also should walk in newness of life” (Romans 6:4). </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421902688"/>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teachings.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live faithfully after obeying the gospel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9512899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4" name="Rectangle 4"/>
          <p:cNvSpPr>
            <a:spLocks noChangeArrowheads="1"/>
          </p:cNvSpPr>
          <p:nvPr/>
        </p:nvSpPr>
        <p:spPr bwMode="auto">
          <a:xfrm>
            <a:off x="1524000" y="2743200"/>
            <a:ext cx="6172200" cy="2286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2" name="TextBox 1"/>
          <p:cNvSpPr txBox="1"/>
          <p:nvPr/>
        </p:nvSpPr>
        <p:spPr>
          <a:xfrm>
            <a:off x="1752600" y="2971800"/>
            <a:ext cx="5867400" cy="1815882"/>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“Jesus said to him, ‘I am the way, the truth, and the life. No one comes to the Father except through Me’” (John 14:6).</a:t>
            </a:r>
            <a:endParaRPr lang="en-US" sz="2800" dirty="0">
              <a:solidFill>
                <a:schemeClr val="bg2"/>
              </a:solidFill>
              <a:effectLst>
                <a:outerShdw blurRad="38100" dist="38100" dir="2700000" algn="tl">
                  <a:srgbClr val="000000">
                    <a:alpha val="43137"/>
                  </a:srgbClr>
                </a:outerShdw>
              </a:effectLst>
            </a:endParaRP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259565499"/>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teachings.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live faithfully after obeying the gospel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12009" y="3368456"/>
            <a:ext cx="6172200" cy="3337144"/>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49400" y="3520857"/>
            <a:ext cx="5972463" cy="3108543"/>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“For if we sin willfully after we have received the knowledge of the truth, there no longer remains a sacrifice for sins, but a certain fearful expectation of judgment, and fiery indignation which will devour the adversaries” (Hebrews 10:26-27). </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939838416"/>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teachings.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live faithfully after obeying the gospel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644961252"/>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teachings.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live faithfully after obeying the gospel in order to be saved.</a:t>
            </a:r>
          </a:p>
        </p:txBody>
      </p:sp>
      <p:sp>
        <p:nvSpPr>
          <p:cNvPr id="6" name="Rectangle 4"/>
          <p:cNvSpPr>
            <a:spLocks noChangeArrowheads="1"/>
          </p:cNvSpPr>
          <p:nvPr/>
        </p:nvSpPr>
        <p:spPr bwMode="auto">
          <a:xfrm>
            <a:off x="1412009" y="3006841"/>
            <a:ext cx="6172200" cy="3774959"/>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49400" y="3159243"/>
            <a:ext cx="5972463" cy="3539430"/>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“Do not fear any of those things which you are about to suffer. Indeed, the devil is about to throw some of you into prison, that you may be tested, and you will have tribulation ten days. Be faithful until death, and I will give you the crown of life” (Revelation 2:10). </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353480722"/>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6"/>
            </a:pPr>
            <a:r>
              <a:rPr lang="en-US" altLang="en-US" b="1" kern="0" dirty="0" smtClean="0">
                <a:effectLst>
                  <a:outerShdw blurRad="38100" dist="38100" dir="2700000" algn="tl">
                    <a:srgbClr val="000000"/>
                  </a:outerShdw>
                </a:effectLst>
                <a:latin typeface="Arial" charset="0"/>
              </a:rPr>
              <a:t>Live Faithfully To The Lord.</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Faithfulness involves living according to the Lord’s teachings.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live faithfully after obeying the gospel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154317743"/>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
        <p:nvSpPr>
          <p:cNvPr id="3" name="Rectangle 2"/>
          <p:cNvSpPr/>
          <p:nvPr/>
        </p:nvSpPr>
        <p:spPr bwMode="auto">
          <a:xfrm>
            <a:off x="381000" y="914400"/>
            <a:ext cx="8534400" cy="5943599"/>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pic>
        <p:nvPicPr>
          <p:cNvPr id="6" name="Picture 4" descr="http://www.clker.com/cliparts/0/a/e/d/1194989155693659407aiga_stairs_up_.svg.h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7026" y="1995140"/>
            <a:ext cx="5715000" cy="474345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219200" y="6233133"/>
            <a:ext cx="795411"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Hear</a:t>
            </a:r>
          </a:p>
        </p:txBody>
      </p:sp>
      <p:pic>
        <p:nvPicPr>
          <p:cNvPr id="8"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1103557" y="510540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p:cNvSpPr/>
          <p:nvPr/>
        </p:nvSpPr>
        <p:spPr>
          <a:xfrm>
            <a:off x="5597608" y="3429000"/>
            <a:ext cx="2602925" cy="1676400"/>
          </a:xfrm>
          <a:prstGeom prst="ellipse">
            <a:avLst/>
          </a:prstGeom>
          <a:solidFill>
            <a:schemeClr val="accent2"/>
          </a:solidFill>
          <a:ln>
            <a:noFill/>
          </a:ln>
          <a:effectLst>
            <a:outerShdw blurRad="50800" dist="381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28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From Sinner to Saved!</a:t>
            </a:r>
          </a:p>
        </p:txBody>
      </p:sp>
      <p:pic>
        <p:nvPicPr>
          <p:cNvPr id="10"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73324" t="-4" r="-526" b="67231"/>
          <a:stretch/>
        </p:blipFill>
        <p:spPr bwMode="auto">
          <a:xfrm>
            <a:off x="6589341" y="967627"/>
            <a:ext cx="1554480" cy="155448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207419" y="5180649"/>
            <a:ext cx="1116459"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Believe</a:t>
            </a:r>
          </a:p>
        </p:txBody>
      </p:sp>
      <p:pic>
        <p:nvPicPr>
          <p:cNvPr id="14"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2153883" y="413004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3323878" y="4136032"/>
            <a:ext cx="1099019"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Repent</a:t>
            </a:r>
          </a:p>
        </p:txBody>
      </p:sp>
      <p:pic>
        <p:nvPicPr>
          <p:cNvPr id="12"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3204141" y="3048000"/>
            <a:ext cx="1026695" cy="97536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4230836" y="1967431"/>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4343400" y="3067538"/>
            <a:ext cx="1171475"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Confess</a:t>
            </a:r>
          </a:p>
        </p:txBody>
      </p:sp>
      <p:sp>
        <p:nvSpPr>
          <p:cNvPr id="17" name="TextBox 16"/>
          <p:cNvSpPr txBox="1"/>
          <p:nvPr/>
        </p:nvSpPr>
        <p:spPr>
          <a:xfrm>
            <a:off x="5410200" y="2060442"/>
            <a:ext cx="1293431"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Baptized</a:t>
            </a:r>
          </a:p>
        </p:txBody>
      </p:sp>
      <p:pic>
        <p:nvPicPr>
          <p:cNvPr id="18"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5468691" y="1029016"/>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6703631" y="1029016"/>
            <a:ext cx="1154034"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Faithful</a:t>
            </a:r>
          </a:p>
        </p:txBody>
      </p:sp>
    </p:spTree>
    <p:extLst>
      <p:ext uri="{BB962C8B-B14F-4D97-AF65-F5344CB8AC3E}">
        <p14:creationId xmlns:p14="http://schemas.microsoft.com/office/powerpoint/2010/main" val="4200777860"/>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609600" indent="-609600">
              <a:spcBef>
                <a:spcPts val="3600"/>
              </a:spcBef>
              <a:buFontTx/>
              <a:buAutoNum type="arabicPeriod"/>
            </a:pPr>
            <a:r>
              <a:rPr lang="en-US" altLang="en-US" b="1" kern="0" dirty="0" smtClean="0">
                <a:effectLst>
                  <a:outerShdw blurRad="38100" dist="38100" dir="2700000" algn="tl">
                    <a:srgbClr val="000000"/>
                  </a:outerShdw>
                </a:effectLst>
                <a:latin typeface="Arial" charset="0"/>
              </a:rPr>
              <a:t>Believe The Gospel.</a:t>
            </a:r>
          </a:p>
          <a:p>
            <a:pPr marL="609600" indent="-609600">
              <a:spcBef>
                <a:spcPts val="3600"/>
              </a:spcBef>
              <a:buFontTx/>
              <a:buAutoNum type="arabicPeriod"/>
            </a:pPr>
            <a:r>
              <a:rPr lang="en-US" altLang="en-US" b="1" kern="0" dirty="0" smtClean="0">
                <a:effectLst>
                  <a:outerShdw blurRad="38100" dist="38100" dir="2700000" algn="tl">
                    <a:srgbClr val="000000"/>
                  </a:outerShdw>
                </a:effectLst>
                <a:latin typeface="Arial" charset="0"/>
              </a:rPr>
              <a:t>Repent Of Sin.</a:t>
            </a:r>
          </a:p>
          <a:p>
            <a:pPr marL="609600" indent="-609600">
              <a:spcBef>
                <a:spcPts val="3600"/>
              </a:spcBef>
              <a:buFontTx/>
              <a:buAutoNum type="arabicPeriod"/>
            </a:pPr>
            <a:r>
              <a:rPr lang="en-US" altLang="en-US" b="1" kern="0" dirty="0" smtClean="0">
                <a:effectLst>
                  <a:outerShdw blurRad="38100" dist="38100" dir="2700000" algn="tl">
                    <a:srgbClr val="000000"/>
                  </a:outerShdw>
                </a:effectLst>
                <a:latin typeface="Arial" charset="0"/>
              </a:rPr>
              <a:t>Confess Belief In Jesus.</a:t>
            </a:r>
          </a:p>
          <a:p>
            <a:pPr marL="609600" indent="-609600">
              <a:spcBef>
                <a:spcPts val="3600"/>
              </a:spcBef>
              <a:buFontTx/>
              <a:buAutoNum type="arabicPeriod"/>
            </a:pPr>
            <a:r>
              <a:rPr lang="en-US" altLang="en-US" b="1" kern="0" dirty="0" smtClean="0">
                <a:effectLst>
                  <a:outerShdw blurRad="38100" dist="38100" dir="2700000" algn="tl">
                    <a:srgbClr val="000000"/>
                  </a:outerShdw>
                </a:effectLst>
                <a:latin typeface="Arial" charset="0"/>
              </a:rPr>
              <a:t>Be Baptized For Remission Of Sins.</a:t>
            </a:r>
          </a:p>
          <a:p>
            <a:pPr marL="609600" indent="-609600">
              <a:spcBef>
                <a:spcPts val="3600"/>
              </a:spcBef>
              <a:buFontTx/>
              <a:buAutoNum type="arabicPeriod"/>
            </a:pPr>
            <a:r>
              <a:rPr lang="en-US" altLang="en-US" b="1" kern="0" dirty="0" smtClean="0">
                <a:effectLst>
                  <a:outerShdw blurRad="38100" dist="38100" dir="2700000" algn="tl">
                    <a:srgbClr val="000000"/>
                  </a:outerShdw>
                </a:effectLst>
                <a:latin typeface="Arial" charset="0"/>
              </a:rPr>
              <a:t>Live Faithfully To The Lord.</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680929308"/>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Oval 2"/>
          <p:cNvSpPr>
            <a:spLocks noChangeArrowheads="1"/>
          </p:cNvSpPr>
          <p:nvPr/>
        </p:nvSpPr>
        <p:spPr bwMode="auto">
          <a:xfrm>
            <a:off x="228600" y="1371600"/>
            <a:ext cx="8686800" cy="4343400"/>
          </a:xfrm>
          <a:prstGeom prst="ellipse">
            <a:avLst/>
          </a:prstGeom>
          <a:solidFill>
            <a:schemeClr val="accent2"/>
          </a:solidFill>
          <a:ln w="9525">
            <a:solidFill>
              <a:schemeClr val="tx1"/>
            </a:solidFill>
            <a:round/>
            <a:headEnd/>
            <a:tailEnd/>
          </a:ln>
          <a:effectLst/>
        </p:spPr>
        <p:txBody>
          <a:bodyPr anchor="ctr"/>
          <a:lstStyle/>
          <a:p>
            <a:pPr algn="ctr"/>
            <a:r>
              <a:rPr lang="en-US" altLang="en-US" sz="5400" b="1" dirty="0" smtClean="0">
                <a:solidFill>
                  <a:srgbClr val="000000"/>
                </a:solidFill>
                <a:effectLst>
                  <a:outerShdw blurRad="38100" dist="38100" dir="2700000" algn="tl">
                    <a:srgbClr val="FFFFFF"/>
                  </a:outerShdw>
                </a:effectLst>
              </a:rPr>
              <a:t>Have you done what the Bible says you must do to be saved???</a:t>
            </a:r>
            <a:endParaRPr lang="en-US" altLang="en-US" sz="5400" b="1" dirty="0">
              <a:solidFill>
                <a:srgbClr val="000000"/>
              </a:solidFill>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5760262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9358170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p:txBody>
      </p:sp>
      <p:sp>
        <p:nvSpPr>
          <p:cNvPr id="4" name="Rectangle 4"/>
          <p:cNvSpPr>
            <a:spLocks noChangeArrowheads="1"/>
          </p:cNvSpPr>
          <p:nvPr/>
        </p:nvSpPr>
        <p:spPr bwMode="auto">
          <a:xfrm>
            <a:off x="1524000" y="2743200"/>
            <a:ext cx="6172200" cy="3886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5" name="TextBox 4"/>
          <p:cNvSpPr txBox="1"/>
          <p:nvPr/>
        </p:nvSpPr>
        <p:spPr>
          <a:xfrm>
            <a:off x="1752600" y="2971800"/>
            <a:ext cx="5867400" cy="3539430"/>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“Enter by the narrow gate; for wide is the gate and broad is the way that leads to destruction, and there are many who go in by it. Because narrow is the gate and difficult is the way which leads to life, and there are few who find it” (Matthew 7:13-14).</a:t>
            </a:r>
            <a:endParaRPr lang="en-US" sz="2800" dirty="0">
              <a:solidFill>
                <a:schemeClr val="bg2"/>
              </a:solidFill>
              <a:effectLst>
                <a:outerShdw blurRad="38100" dist="38100" dir="2700000" algn="tl">
                  <a:srgbClr val="000000">
                    <a:alpha val="43137"/>
                  </a:srgbClr>
                </a:outerShdw>
              </a:effectLst>
            </a:endParaRP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803023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1344834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0947493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p:txBody>
      </p:sp>
      <p:sp>
        <p:nvSpPr>
          <p:cNvPr id="4" name="Rectangle 4"/>
          <p:cNvSpPr>
            <a:spLocks noChangeArrowheads="1"/>
          </p:cNvSpPr>
          <p:nvPr/>
        </p:nvSpPr>
        <p:spPr bwMode="auto">
          <a:xfrm>
            <a:off x="1524000" y="2743200"/>
            <a:ext cx="6172200" cy="2057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6" name="TextBox 5"/>
          <p:cNvSpPr txBox="1"/>
          <p:nvPr/>
        </p:nvSpPr>
        <p:spPr>
          <a:xfrm>
            <a:off x="1752600" y="2971800"/>
            <a:ext cx="5867400" cy="1384995"/>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“There is a way that seems right to a man, But its end is the way of death” (Proverbs 14:12).</a:t>
            </a:r>
            <a:endParaRPr lang="en-US" sz="2800" dirty="0">
              <a:solidFill>
                <a:schemeClr val="bg2"/>
              </a:solidFill>
              <a:effectLst>
                <a:outerShdw blurRad="38100" dist="38100" dir="2700000" algn="tl">
                  <a:srgbClr val="000000">
                    <a:alpha val="43137"/>
                  </a:srgbClr>
                </a:outerShdw>
              </a:effectLst>
            </a:endParaRP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6531078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1455792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works alone will not save.</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2748620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works alone will </a:t>
            </a:r>
            <a:r>
              <a:rPr lang="en-US" altLang="en-US" smtClean="0">
                <a:solidFill>
                  <a:schemeClr val="accent2"/>
                </a:solidFill>
                <a:effectLst>
                  <a:outerShdw blurRad="38100" dist="38100" dir="2700000" algn="tl">
                    <a:srgbClr val="000000"/>
                  </a:outerShdw>
                </a:effectLst>
                <a:latin typeface="Arial" charset="0"/>
              </a:rPr>
              <a:t>not save.</a:t>
            </a:r>
            <a:endParaRPr lang="en-US" altLang="en-US" dirty="0" smtClean="0">
              <a:solidFill>
                <a:schemeClr val="accent2"/>
              </a:solidFill>
              <a:effectLst>
                <a:outerShdw blurRad="38100" dist="38100" dir="2700000" algn="tl">
                  <a:srgbClr val="000000"/>
                </a:outerShdw>
              </a:effectLst>
              <a:latin typeface="Arial" charset="0"/>
            </a:endParaRPr>
          </a:p>
        </p:txBody>
      </p:sp>
      <p:sp>
        <p:nvSpPr>
          <p:cNvPr id="4" name="Rectangle 4"/>
          <p:cNvSpPr>
            <a:spLocks noChangeArrowheads="1"/>
          </p:cNvSpPr>
          <p:nvPr/>
        </p:nvSpPr>
        <p:spPr bwMode="auto">
          <a:xfrm>
            <a:off x="1524000" y="2438400"/>
            <a:ext cx="6172200" cy="3886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6" name="TextBox 5"/>
          <p:cNvSpPr txBox="1"/>
          <p:nvPr/>
        </p:nvSpPr>
        <p:spPr>
          <a:xfrm>
            <a:off x="1600200" y="2586841"/>
            <a:ext cx="6019800" cy="3539430"/>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“There was a certain man in Caesarea called Cornelius, a centurion of what was called the Italian Regiment, a devout man and one who feared God with all his household, who gave alms generously to the people, and prayed to God always” (Acts 10:1-2).</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7273499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works alone will not save.</a:t>
            </a:r>
          </a:p>
        </p:txBody>
      </p:sp>
      <p:sp>
        <p:nvSpPr>
          <p:cNvPr id="4" name="Rectangle 4"/>
          <p:cNvSpPr>
            <a:spLocks noChangeArrowheads="1"/>
          </p:cNvSpPr>
          <p:nvPr/>
        </p:nvSpPr>
        <p:spPr bwMode="auto">
          <a:xfrm>
            <a:off x="1524000" y="2438400"/>
            <a:ext cx="6172200" cy="3657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6" name="TextBox 5"/>
          <p:cNvSpPr txBox="1"/>
          <p:nvPr/>
        </p:nvSpPr>
        <p:spPr>
          <a:xfrm>
            <a:off x="1752600" y="2732973"/>
            <a:ext cx="5867400" cy="3108543"/>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“And he told us how he had seen an angel standing in his house, who said to him, 'Send men to Joppa, and call for Simon whose surname is Peter, who will tell you words by which you and all your household will be saved’” (Acts 11:13-14).</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539086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works alone will not save.</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6643692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works alone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Being religious will not necessarily save.</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4715174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works alone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Being religious will </a:t>
            </a:r>
            <a:r>
              <a:rPr lang="en-US" altLang="en-US" smtClean="0">
                <a:solidFill>
                  <a:schemeClr val="accent2"/>
                </a:solidFill>
                <a:effectLst>
                  <a:outerShdw blurRad="38100" dist="38100" dir="2700000" algn="tl">
                    <a:srgbClr val="000000"/>
                  </a:outerShdw>
                </a:effectLst>
                <a:latin typeface="Arial" charset="0"/>
              </a:rPr>
              <a:t>not necessarily save.</a:t>
            </a:r>
            <a:endParaRPr lang="en-US" altLang="en-US" dirty="0" smtClean="0">
              <a:solidFill>
                <a:schemeClr val="accent2"/>
              </a:solidFill>
              <a:effectLst>
                <a:outerShdw blurRad="38100" dist="38100" dir="2700000" algn="tl">
                  <a:srgbClr val="000000"/>
                </a:outerShdw>
              </a:effectLst>
              <a:latin typeface="Arial" charset="0"/>
            </a:endParaRPr>
          </a:p>
        </p:txBody>
      </p:sp>
      <p:sp>
        <p:nvSpPr>
          <p:cNvPr id="4" name="Rectangle 4"/>
          <p:cNvSpPr>
            <a:spLocks noChangeArrowheads="1"/>
          </p:cNvSpPr>
          <p:nvPr/>
        </p:nvSpPr>
        <p:spPr bwMode="auto">
          <a:xfrm>
            <a:off x="1524000" y="2133600"/>
            <a:ext cx="6172200" cy="4724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6" name="TextBox 5"/>
          <p:cNvSpPr txBox="1"/>
          <p:nvPr/>
        </p:nvSpPr>
        <p:spPr>
          <a:xfrm>
            <a:off x="1676400" y="2209800"/>
            <a:ext cx="5943600" cy="4493538"/>
          </a:xfrm>
          <a:prstGeom prst="rect">
            <a:avLst/>
          </a:prstGeom>
          <a:noFill/>
        </p:spPr>
        <p:txBody>
          <a:bodyPr wrap="square" rtlCol="0">
            <a:spAutoFit/>
          </a:bodyPr>
          <a:lstStyle/>
          <a:p>
            <a:r>
              <a:rPr lang="en-US" sz="2600" dirty="0" smtClean="0">
                <a:solidFill>
                  <a:schemeClr val="bg2"/>
                </a:solidFill>
                <a:effectLst>
                  <a:outerShdw blurRad="38100" dist="38100" dir="2700000" algn="tl">
                    <a:srgbClr val="000000">
                      <a:alpha val="43137"/>
                    </a:srgbClr>
                  </a:outerShdw>
                </a:effectLst>
              </a:rPr>
              <a:t>“Not everyone who says to Me, ‘Lord, Lord,’ shall enter the kingdom of heaven, but he who does the will of My Father in heaven. Many will say to Me in that day, ‘Lord, Lord, have we not prophesied in Your name, cast out demons in Your name, and done many wonders in Your name?’ And then I will declare to them, ‘I never knew you; depart from Me, you who practice lawlessness!’” (Matthew 7:21-23).</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4963513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works alone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Being religious will </a:t>
            </a:r>
            <a:r>
              <a:rPr lang="en-US" altLang="en-US" smtClean="0">
                <a:solidFill>
                  <a:schemeClr val="accent2"/>
                </a:solidFill>
                <a:effectLst>
                  <a:outerShdw blurRad="38100" dist="38100" dir="2700000" algn="tl">
                    <a:srgbClr val="000000"/>
                  </a:outerShdw>
                </a:effectLst>
                <a:latin typeface="Arial" charset="0"/>
              </a:rPr>
              <a:t>not necessarily save.</a:t>
            </a:r>
            <a:endParaRPr lang="en-US" altLang="en-US"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5266439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p:txBody>
      </p:sp>
      <p:sp>
        <p:nvSpPr>
          <p:cNvPr id="4" name="Rectangle 4"/>
          <p:cNvSpPr>
            <a:spLocks noChangeArrowheads="1"/>
          </p:cNvSpPr>
          <p:nvPr/>
        </p:nvSpPr>
        <p:spPr bwMode="auto">
          <a:xfrm>
            <a:off x="1524000" y="2133600"/>
            <a:ext cx="6172200" cy="4724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5" name="TextBox 4"/>
          <p:cNvSpPr txBox="1"/>
          <p:nvPr/>
        </p:nvSpPr>
        <p:spPr>
          <a:xfrm>
            <a:off x="1676400" y="2209800"/>
            <a:ext cx="5943600" cy="4493538"/>
          </a:xfrm>
          <a:prstGeom prst="rect">
            <a:avLst/>
          </a:prstGeom>
          <a:noFill/>
        </p:spPr>
        <p:txBody>
          <a:bodyPr wrap="square" rtlCol="0">
            <a:spAutoFit/>
          </a:bodyPr>
          <a:lstStyle/>
          <a:p>
            <a:r>
              <a:rPr lang="en-US" sz="2600" dirty="0" smtClean="0">
                <a:solidFill>
                  <a:schemeClr val="bg2"/>
                </a:solidFill>
                <a:effectLst>
                  <a:outerShdw blurRad="38100" dist="38100" dir="2700000" algn="tl">
                    <a:srgbClr val="000000">
                      <a:alpha val="43137"/>
                    </a:srgbClr>
                  </a:outerShdw>
                </a:effectLst>
              </a:rPr>
              <a:t>“Not everyone who says to Me, ‘Lord, Lord,’ shall enter the kingdom of heaven, but he who does the will of My Father in heaven. Many will say to Me in that day, ‘Lord, Lord, have we not prophesied in Your name, cast out demons in Your name, and done many wonders in Your name?’ And then I will declare to them, ‘I never knew you; depart from Me, you who practice lawlessness!’” (Matthew 7:21-23).</a:t>
            </a: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2511436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intentions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Good works alone will not save.</a:t>
            </a:r>
          </a:p>
          <a:p>
            <a:pPr lvl="1">
              <a:spcBef>
                <a:spcPts val="3000"/>
              </a:spcBef>
            </a:pPr>
            <a:r>
              <a:rPr lang="en-US" altLang="en-US" dirty="0" smtClean="0">
                <a:solidFill>
                  <a:schemeClr val="accent2"/>
                </a:solidFill>
                <a:effectLst>
                  <a:outerShdw blurRad="38100" dist="38100" dir="2700000" algn="tl">
                    <a:srgbClr val="000000"/>
                  </a:outerShdw>
                </a:effectLst>
                <a:latin typeface="Arial" charset="0"/>
              </a:rPr>
              <a:t>Being religious will </a:t>
            </a:r>
            <a:r>
              <a:rPr lang="en-US" altLang="en-US" smtClean="0">
                <a:solidFill>
                  <a:schemeClr val="accent2"/>
                </a:solidFill>
                <a:effectLst>
                  <a:outerShdw blurRad="38100" dist="38100" dir="2700000" algn="tl">
                    <a:srgbClr val="000000"/>
                  </a:outerShdw>
                </a:effectLst>
                <a:latin typeface="Arial" charset="0"/>
              </a:rPr>
              <a:t>not necessarily save.</a:t>
            </a:r>
            <a:endParaRPr lang="en-US" altLang="en-US"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5543733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00495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a:spcBef>
                <a:spcPts val="3000"/>
              </a:spcBef>
            </a:pPr>
            <a:r>
              <a:rPr lang="en-US" altLang="en-US" dirty="0" smtClean="0">
                <a:effectLst>
                  <a:outerShdw blurRad="38100" dist="38100" dir="2700000" algn="tl">
                    <a:srgbClr val="000000"/>
                  </a:outerShdw>
                </a:effectLst>
                <a:latin typeface="Arial" charset="0"/>
              </a:rPr>
              <a:t>The Bible tells us what we must do in order to be saved.</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4115470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a:spcBef>
                <a:spcPts val="3000"/>
              </a:spcBef>
            </a:pPr>
            <a:r>
              <a:rPr lang="en-US" altLang="en-US" dirty="0" smtClean="0">
                <a:effectLst>
                  <a:outerShdw blurRad="38100" dist="38100" dir="2700000" algn="tl">
                    <a:srgbClr val="000000"/>
                  </a:outerShdw>
                </a:effectLst>
                <a:latin typeface="Arial" charset="0"/>
              </a:rPr>
              <a:t>The Bible tells us what we must do in order to be saved.</a:t>
            </a:r>
          </a:p>
        </p:txBody>
      </p:sp>
      <p:sp>
        <p:nvSpPr>
          <p:cNvPr id="4" name="Rectangle 4"/>
          <p:cNvSpPr>
            <a:spLocks noChangeArrowheads="1"/>
          </p:cNvSpPr>
          <p:nvPr/>
        </p:nvSpPr>
        <p:spPr bwMode="auto">
          <a:xfrm>
            <a:off x="1528618" y="3429000"/>
            <a:ext cx="6172200" cy="2819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5" name="TextBox 4"/>
          <p:cNvSpPr txBox="1"/>
          <p:nvPr/>
        </p:nvSpPr>
        <p:spPr>
          <a:xfrm>
            <a:off x="1757218" y="3723573"/>
            <a:ext cx="5867400" cy="2246769"/>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“Now when they heard this, they were cut to the heart, and said to Peter and the rest of the apostles, ‘Men and brethren, what shall we do?’” (Acts 2:37).</a:t>
            </a: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1202402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a:spcBef>
                <a:spcPts val="3000"/>
              </a:spcBef>
            </a:pPr>
            <a:r>
              <a:rPr lang="en-US" altLang="en-US" dirty="0" smtClean="0">
                <a:effectLst>
                  <a:outerShdw blurRad="38100" dist="38100" dir="2700000" algn="tl">
                    <a:srgbClr val="000000"/>
                  </a:outerShdw>
                </a:effectLst>
                <a:latin typeface="Arial" charset="0"/>
              </a:rPr>
              <a:t>The Bible tells us what we must do in order to be saved.</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0944895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a:spcBef>
                <a:spcPts val="3000"/>
              </a:spcBef>
            </a:pPr>
            <a:r>
              <a:rPr lang="en-US" altLang="en-US" dirty="0" smtClean="0">
                <a:effectLst>
                  <a:outerShdw blurRad="38100" dist="38100" dir="2700000" algn="tl">
                    <a:srgbClr val="000000"/>
                  </a:outerShdw>
                </a:effectLst>
                <a:latin typeface="Arial" charset="0"/>
              </a:rPr>
              <a:t>The Bible tells us what we must do in order to be saved.</a:t>
            </a:r>
          </a:p>
        </p:txBody>
      </p:sp>
      <p:sp>
        <p:nvSpPr>
          <p:cNvPr id="4" name="Rectangle 4"/>
          <p:cNvSpPr>
            <a:spLocks noChangeArrowheads="1"/>
          </p:cNvSpPr>
          <p:nvPr/>
        </p:nvSpPr>
        <p:spPr bwMode="auto">
          <a:xfrm>
            <a:off x="1528618" y="3429000"/>
            <a:ext cx="6172200" cy="3200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5" name="TextBox 4"/>
          <p:cNvSpPr txBox="1"/>
          <p:nvPr/>
        </p:nvSpPr>
        <p:spPr>
          <a:xfrm>
            <a:off x="1757218" y="3723573"/>
            <a:ext cx="5867400" cy="2677656"/>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“So he, trembling and astonished, said, ‘Lord, what do You want me to do?’ Then the Lord said to him, ‘Arise and go into the city, and you will be told what you must do’” </a:t>
            </a:r>
          </a:p>
          <a:p>
            <a:r>
              <a:rPr lang="en-US" sz="2800" dirty="0" smtClean="0">
                <a:solidFill>
                  <a:schemeClr val="bg2"/>
                </a:solidFill>
                <a:effectLst>
                  <a:outerShdw blurRad="38100" dist="38100" dir="2700000" algn="tl">
                    <a:srgbClr val="000000">
                      <a:alpha val="43137"/>
                    </a:srgbClr>
                  </a:outerShdw>
                </a:effectLst>
              </a:rPr>
              <a:t>(Acts 9:6).</a:t>
            </a: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7431903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a:spcBef>
                <a:spcPts val="3000"/>
              </a:spcBef>
            </a:pPr>
            <a:r>
              <a:rPr lang="en-US" altLang="en-US" dirty="0" smtClean="0">
                <a:effectLst>
                  <a:outerShdw blurRad="38100" dist="38100" dir="2700000" algn="tl">
                    <a:srgbClr val="000000"/>
                  </a:outerShdw>
                </a:effectLst>
                <a:latin typeface="Arial" charset="0"/>
              </a:rPr>
              <a:t>The Bible tells us what we must do in order to be saved.</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0944895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a:spcBef>
                <a:spcPts val="3000"/>
              </a:spcBef>
            </a:pPr>
            <a:r>
              <a:rPr lang="en-US" altLang="en-US" dirty="0" smtClean="0">
                <a:effectLst>
                  <a:outerShdw blurRad="38100" dist="38100" dir="2700000" algn="tl">
                    <a:srgbClr val="000000"/>
                  </a:outerShdw>
                </a:effectLst>
                <a:latin typeface="Arial" charset="0"/>
              </a:rPr>
              <a:t>The Bible tells us what we must do in order to be saved.</a:t>
            </a:r>
          </a:p>
        </p:txBody>
      </p:sp>
      <p:sp>
        <p:nvSpPr>
          <p:cNvPr id="4" name="Rectangle 4"/>
          <p:cNvSpPr>
            <a:spLocks noChangeArrowheads="1"/>
          </p:cNvSpPr>
          <p:nvPr/>
        </p:nvSpPr>
        <p:spPr bwMode="auto">
          <a:xfrm>
            <a:off x="1528618" y="4800600"/>
            <a:ext cx="6172200" cy="18288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5" name="TextBox 4"/>
          <p:cNvSpPr txBox="1"/>
          <p:nvPr/>
        </p:nvSpPr>
        <p:spPr>
          <a:xfrm>
            <a:off x="1681018" y="5030518"/>
            <a:ext cx="5867400" cy="1384995"/>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“And he brought them out and said, ‘Sirs, what must I do to be saved?’” </a:t>
            </a:r>
          </a:p>
          <a:p>
            <a:r>
              <a:rPr lang="en-US" sz="2800" dirty="0" smtClean="0">
                <a:solidFill>
                  <a:schemeClr val="bg2"/>
                </a:solidFill>
                <a:effectLst>
                  <a:outerShdw blurRad="38100" dist="38100" dir="2700000" algn="tl">
                    <a:srgbClr val="000000">
                      <a:alpha val="43137"/>
                    </a:srgbClr>
                  </a:outerShdw>
                </a:effectLst>
              </a:rPr>
              <a:t>(Acts 16:30).</a:t>
            </a: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035371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a:spcBef>
                <a:spcPts val="3000"/>
              </a:spcBef>
            </a:pPr>
            <a:r>
              <a:rPr lang="en-US" altLang="en-US" dirty="0" smtClean="0">
                <a:effectLst>
                  <a:outerShdw blurRad="38100" dist="38100" dir="2700000" algn="tl">
                    <a:srgbClr val="000000"/>
                  </a:outerShdw>
                </a:effectLst>
                <a:latin typeface="Arial" charset="0"/>
              </a:rPr>
              <a:t>The Bible tells us what we must do in order to be saved.</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6587694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a:p>
            <a:pPr>
              <a:spcBef>
                <a:spcPts val="3000"/>
              </a:spcBef>
            </a:pPr>
            <a:r>
              <a:rPr lang="en-US" altLang="en-US" dirty="0" smtClean="0">
                <a:effectLst>
                  <a:outerShdw blurRad="38100" dist="38100" dir="2700000" algn="tl">
                    <a:srgbClr val="000000"/>
                  </a:outerShdw>
                </a:effectLst>
                <a:latin typeface="Arial" charset="0"/>
              </a:rPr>
              <a:t>The only way to be saved is to follow God’s plan.</a:t>
            </a:r>
          </a:p>
          <a:p>
            <a:pPr>
              <a:spcBef>
                <a:spcPts val="3000"/>
              </a:spcBef>
            </a:pPr>
            <a:r>
              <a:rPr lang="en-US" altLang="en-US" dirty="0" smtClean="0">
                <a:effectLst>
                  <a:outerShdw blurRad="38100" dist="38100" dir="2700000" algn="tl">
                    <a:srgbClr val="000000"/>
                  </a:outerShdw>
                </a:effectLst>
                <a:latin typeface="Arial" charset="0"/>
              </a:rPr>
              <a:t>The Bible tells us what we must do in order to be saved.</a:t>
            </a:r>
          </a:p>
          <a:p>
            <a:pPr>
              <a:spcBef>
                <a:spcPts val="3000"/>
              </a:spcBef>
            </a:pPr>
            <a:r>
              <a:rPr lang="en-US" altLang="en-US" dirty="0" smtClean="0">
                <a:effectLst>
                  <a:outerShdw blurRad="38100" dist="38100" dir="2700000" algn="tl">
                    <a:srgbClr val="000000"/>
                  </a:outerShdw>
                </a:effectLst>
                <a:latin typeface="Arial" charset="0"/>
              </a:rPr>
              <a:t>Consider what the Bible says we must do in order to be saved.</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29055090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7369319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250348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4" name="Rectangle 4"/>
          <p:cNvSpPr>
            <a:spLocks noChangeArrowheads="1"/>
          </p:cNvSpPr>
          <p:nvPr/>
        </p:nvSpPr>
        <p:spPr bwMode="auto">
          <a:xfrm>
            <a:off x="1524000" y="2743200"/>
            <a:ext cx="6172200" cy="1981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2" name="TextBox 1"/>
          <p:cNvSpPr txBox="1"/>
          <p:nvPr/>
        </p:nvSpPr>
        <p:spPr>
          <a:xfrm>
            <a:off x="1752600" y="2971800"/>
            <a:ext cx="5867400" cy="1384995"/>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“…for all have sinned and fall short of the glory of God…” (Romans 3:23).</a:t>
            </a:r>
            <a:endParaRPr lang="en-US" sz="2800" dirty="0">
              <a:solidFill>
                <a:schemeClr val="bg2"/>
              </a:solidFill>
              <a:effectLst>
                <a:outerShdw blurRad="38100" dist="38100" dir="2700000" algn="tl">
                  <a:srgbClr val="000000">
                    <a:alpha val="43137"/>
                  </a:srgbClr>
                </a:outerShdw>
              </a:effectLst>
            </a:endParaRPr>
          </a:p>
        </p:txBody>
      </p:sp>
      <p:sp>
        <p:nvSpPr>
          <p:cNvPr id="11"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0141575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61312431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528618" y="3581400"/>
            <a:ext cx="6172200" cy="2667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681018" y="3811318"/>
            <a:ext cx="5867400" cy="2246769"/>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“For I am not ashamed of the gospel of Christ, for it is the power of God to salvation for everyone who believes, for the Jew first and also for the Greek” (Romans 1:16).</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78731525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528618" y="3276599"/>
            <a:ext cx="6172200" cy="3352801"/>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681018" y="3429000"/>
            <a:ext cx="5867400" cy="3108543"/>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“For I delivered to you first of all that which I also received: that Christ died for our sins according to the Scriptures, and that He was buried, and that He rose again the third day according to the Scriptures…” </a:t>
            </a:r>
          </a:p>
          <a:p>
            <a:r>
              <a:rPr lang="en-US" sz="2800" dirty="0" smtClean="0">
                <a:solidFill>
                  <a:schemeClr val="bg2"/>
                </a:solidFill>
                <a:effectLst>
                  <a:outerShdw blurRad="38100" dist="38100" dir="2700000" algn="tl">
                    <a:srgbClr val="000000">
                      <a:alpha val="43137"/>
                    </a:srgbClr>
                  </a:outerShdw>
                </a:effectLst>
              </a:rPr>
              <a:t>(1 Corinthians 15:3-4).</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67687757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82603854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hear the gospel message in order to be saved.</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86523941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hear the gospel message in order to be saved.</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528618" y="3276599"/>
            <a:ext cx="6172200" cy="3124201"/>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681018" y="3429000"/>
            <a:ext cx="5867400" cy="2677656"/>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“How then shall they call on Him in whom they have not believed? And how shall they believe in Him of whom they have not heard? And how shall they hear without a preacher?” (Romans 10:14).</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4954470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hear the gospel message in order to be saved.</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63082620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hear the gospel message in order to be saved.</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528618" y="4419600"/>
            <a:ext cx="6172200" cy="1828801"/>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681018" y="4572001"/>
            <a:ext cx="5867400" cy="1384995"/>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“So then faith comes by hearing, and hearing by the word of God” (Romans 10:17).</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06129739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hear the gospel message in order to be saved.</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11866491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hear the gospel message in order to be saved.</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3761507"/>
            <a:ext cx="6172200" cy="3048001"/>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3913908"/>
            <a:ext cx="5867400" cy="2677656"/>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“Most assuredly, I say to you, he who hears My word and believes in Him who sent Me has everlasting life, and shall not come into judgment, but has passed from death into life" (John 5:24).</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190732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7" name="Rectangle 2"/>
          <p:cNvSpPr txBox="1">
            <a:spLocks noChangeArrowheads="1"/>
          </p:cNvSpPr>
          <p:nvPr/>
        </p:nvSpPr>
        <p:spPr bwMode="auto">
          <a:xfrm>
            <a:off x="762000" y="6927"/>
            <a:ext cx="7772400" cy="96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r>
              <a:rPr lang="en-US" altLang="en-US" kern="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kern="0"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3129529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1200"/>
              </a:spcBef>
              <a:buFontTx/>
              <a:buAutoNum type="arabicPeriod"/>
            </a:pPr>
            <a:r>
              <a:rPr lang="en-US" altLang="en-US" b="1" kern="0" dirty="0" smtClean="0">
                <a:effectLst>
                  <a:outerShdw blurRad="38100" dist="38100" dir="2700000" algn="tl">
                    <a:srgbClr val="000000"/>
                  </a:outerShdw>
                </a:effectLst>
                <a:latin typeface="Arial" charset="0"/>
              </a:rPr>
              <a:t>Hear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The message of Christ is the power God uses to save sinners.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hear the gospel message in order to be saved.</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21522320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
        <p:nvSpPr>
          <p:cNvPr id="3" name="Rectangle 2"/>
          <p:cNvSpPr/>
          <p:nvPr/>
        </p:nvSpPr>
        <p:spPr bwMode="auto">
          <a:xfrm>
            <a:off x="381000" y="914400"/>
            <a:ext cx="8534400" cy="5943599"/>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pic>
        <p:nvPicPr>
          <p:cNvPr id="6" name="Picture 4" descr="http://www.clker.com/cliparts/0/a/e/d/1194989155693659407aiga_stairs_up_.svg.h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7026" y="1995140"/>
            <a:ext cx="5715000" cy="474345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219200" y="6233133"/>
            <a:ext cx="795411"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Hear</a:t>
            </a:r>
          </a:p>
        </p:txBody>
      </p:sp>
      <p:pic>
        <p:nvPicPr>
          <p:cNvPr id="8"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1103557" y="510540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p:cNvSpPr/>
          <p:nvPr/>
        </p:nvSpPr>
        <p:spPr>
          <a:xfrm>
            <a:off x="5597608" y="3429000"/>
            <a:ext cx="2602925" cy="1676400"/>
          </a:xfrm>
          <a:prstGeom prst="ellipse">
            <a:avLst/>
          </a:prstGeom>
          <a:solidFill>
            <a:schemeClr val="accent2"/>
          </a:solidFill>
          <a:ln>
            <a:noFill/>
          </a:ln>
          <a:effectLst>
            <a:outerShdw blurRad="50800" dist="381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28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From Sinner to Saved!</a:t>
            </a:r>
          </a:p>
        </p:txBody>
      </p:sp>
      <p:pic>
        <p:nvPicPr>
          <p:cNvPr id="10"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73324" t="-4" r="-526" b="67231"/>
          <a:stretch/>
        </p:blipFill>
        <p:spPr bwMode="auto">
          <a:xfrm>
            <a:off x="6589341" y="967627"/>
            <a:ext cx="1554480" cy="1554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155942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98022773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74119104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55363782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p:txBody>
      </p:sp>
      <p:sp>
        <p:nvSpPr>
          <p:cNvPr id="8" name="Rectangle 4"/>
          <p:cNvSpPr>
            <a:spLocks noChangeArrowheads="1"/>
          </p:cNvSpPr>
          <p:nvPr/>
        </p:nvSpPr>
        <p:spPr bwMode="auto">
          <a:xfrm>
            <a:off x="1528618" y="4419600"/>
            <a:ext cx="6172200" cy="1828801"/>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9" name="TextBox 8"/>
          <p:cNvSpPr txBox="1"/>
          <p:nvPr/>
        </p:nvSpPr>
        <p:spPr>
          <a:xfrm>
            <a:off x="1681018" y="4572001"/>
            <a:ext cx="5867400" cy="1384995"/>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“So then faith comes by hearing, and hearing by the word of God” (Romans 10:17).</a:t>
            </a:r>
          </a:p>
        </p:txBody>
      </p:sp>
      <p:sp>
        <p:nvSpPr>
          <p:cNvPr id="10"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29207701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56387326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82038781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114800"/>
            <a:ext cx="6172200" cy="2694708"/>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4389557"/>
            <a:ext cx="5867400" cy="2246769"/>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“For God so loved the world that He gave His only begotten Son, that whoever believes in Him should not perish but have everlasting life” (John 3:16).</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11383011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584944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4" name="Rectangle 4"/>
          <p:cNvSpPr>
            <a:spLocks noChangeArrowheads="1"/>
          </p:cNvSpPr>
          <p:nvPr/>
        </p:nvSpPr>
        <p:spPr bwMode="auto">
          <a:xfrm>
            <a:off x="1524000" y="2743200"/>
            <a:ext cx="6172200" cy="3962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2" name="TextBox 1"/>
          <p:cNvSpPr txBox="1"/>
          <p:nvPr/>
        </p:nvSpPr>
        <p:spPr>
          <a:xfrm>
            <a:off x="1752600" y="2971800"/>
            <a:ext cx="5867400" cy="3539430"/>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“Behold, the LORD's hand is not shortened, That it cannot save; Nor His ear heavy, That it cannot hear. But your iniquities have separated you from your God; And your sins have hidden His face from you, So that He will not hear” (Isaiah 59:1-2).</a:t>
            </a:r>
            <a:endParaRPr lang="en-US" sz="2800" dirty="0">
              <a:solidFill>
                <a:schemeClr val="bg2"/>
              </a:solidFill>
              <a:effectLst>
                <a:outerShdw blurRad="38100" dist="38100" dir="2700000" algn="tl">
                  <a:srgbClr val="000000">
                    <a:alpha val="43137"/>
                  </a:srgbClr>
                </a:outerShdw>
              </a:effectLst>
            </a:endParaRP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25061228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114800"/>
            <a:ext cx="6172200" cy="2362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4389557"/>
            <a:ext cx="5867400" cy="1815882"/>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“So they said, ‘Believe on the Lord Jesus Christ, and you will be saved, you and your household’” (Acts 16:31).</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93652699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79778262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114800"/>
            <a:ext cx="6172200" cy="2286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4389557"/>
            <a:ext cx="5867400" cy="1815882"/>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“Therefore I said to you that you will die in your sins; for if you do not believe that I am He, you will die in your sins” (John 8:24).</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2237876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92642485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528618" y="4114800"/>
            <a:ext cx="6172200" cy="2667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681018" y="4344718"/>
            <a:ext cx="5867400" cy="2246769"/>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“For I am not ashamed of the gospel of Christ, for it is the power of God to salvation for everyone who believes, for the Jew first and also for the Greek” (Romans 1:16).</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78067562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08609507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saved.</a:t>
            </a:r>
          </a:p>
        </p:txBody>
      </p:sp>
      <p:sp>
        <p:nvSpPr>
          <p:cNvPr id="6" name="Rectangle 4"/>
          <p:cNvSpPr>
            <a:spLocks noChangeArrowheads="1"/>
          </p:cNvSpPr>
          <p:nvPr/>
        </p:nvSpPr>
        <p:spPr bwMode="auto">
          <a:xfrm>
            <a:off x="1423555" y="4114800"/>
            <a:ext cx="6172200" cy="25908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4389557"/>
            <a:ext cx="5867400" cy="2246769"/>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“Thus also faith by itself, if it does not have works, is dead…You see then that a man is justified by works, and not by faith only” (James 2:17, 24).</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6060459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2"/>
            </a:pPr>
            <a:r>
              <a:rPr lang="en-US" altLang="en-US" b="1" kern="0" dirty="0" smtClean="0">
                <a:effectLst>
                  <a:outerShdw blurRad="38100" dist="38100" dir="2700000" algn="tl">
                    <a:srgbClr val="000000"/>
                  </a:outerShdw>
                </a:effectLst>
                <a:latin typeface="Arial" charset="0"/>
              </a:rPr>
              <a:t>Believe The Gospel.</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Belief involves an acceptance of the gospel message.</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believe the gospel message in order to be saved.</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16458700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
        <p:nvSpPr>
          <p:cNvPr id="3" name="Rectangle 2"/>
          <p:cNvSpPr/>
          <p:nvPr/>
        </p:nvSpPr>
        <p:spPr bwMode="auto">
          <a:xfrm>
            <a:off x="381000" y="914400"/>
            <a:ext cx="8534400" cy="5943599"/>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pic>
        <p:nvPicPr>
          <p:cNvPr id="6" name="Picture 4" descr="http://www.clker.com/cliparts/0/a/e/d/1194989155693659407aiga_stairs_up_.svg.h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7026" y="1995140"/>
            <a:ext cx="5715000" cy="474345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219200" y="6233133"/>
            <a:ext cx="795411"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Hear</a:t>
            </a:r>
          </a:p>
        </p:txBody>
      </p:sp>
      <p:pic>
        <p:nvPicPr>
          <p:cNvPr id="8"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1103557" y="510540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p:cNvSpPr/>
          <p:nvPr/>
        </p:nvSpPr>
        <p:spPr>
          <a:xfrm>
            <a:off x="5597608" y="3429000"/>
            <a:ext cx="2602925" cy="1676400"/>
          </a:xfrm>
          <a:prstGeom prst="ellipse">
            <a:avLst/>
          </a:prstGeom>
          <a:solidFill>
            <a:schemeClr val="accent2"/>
          </a:solidFill>
          <a:ln>
            <a:noFill/>
          </a:ln>
          <a:effectLst>
            <a:outerShdw blurRad="50800" dist="381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28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From Sinner to Saved!</a:t>
            </a:r>
          </a:p>
        </p:txBody>
      </p:sp>
      <p:pic>
        <p:nvPicPr>
          <p:cNvPr id="10"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73324" t="-4" r="-526" b="67231"/>
          <a:stretch/>
        </p:blipFill>
        <p:spPr bwMode="auto">
          <a:xfrm>
            <a:off x="6589341" y="967627"/>
            <a:ext cx="1554480" cy="155448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207419" y="5180649"/>
            <a:ext cx="1116459"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Believe</a:t>
            </a:r>
          </a:p>
        </p:txBody>
      </p:sp>
      <p:pic>
        <p:nvPicPr>
          <p:cNvPr id="14"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2153883" y="4130040"/>
            <a:ext cx="1026695" cy="975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876164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586917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90777192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3"/>
            </a:pPr>
            <a:r>
              <a:rPr lang="en-US" altLang="en-US" b="1" kern="0" dirty="0" smtClean="0">
                <a:effectLst>
                  <a:outerShdw blurRad="38100" dist="38100" dir="2700000" algn="tl">
                    <a:srgbClr val="000000"/>
                  </a:outerShdw>
                </a:effectLst>
                <a:latin typeface="Arial" charset="0"/>
              </a:rPr>
              <a:t>Repent Of Sin.</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42650356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3"/>
            </a:pPr>
            <a:r>
              <a:rPr lang="en-US" altLang="en-US" b="1" kern="0" dirty="0" smtClean="0">
                <a:effectLst>
                  <a:outerShdw blurRad="38100" dist="38100" dir="2700000" algn="tl">
                    <a:srgbClr val="000000"/>
                  </a:outerShdw>
                </a:effectLst>
                <a:latin typeface="Arial" charset="0"/>
              </a:rPr>
              <a:t>Repent Of Sin.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Repentance involves a change of life and action.</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02887864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3"/>
            </a:pPr>
            <a:r>
              <a:rPr lang="en-US" altLang="en-US" b="1" kern="0" dirty="0" smtClean="0">
                <a:effectLst>
                  <a:outerShdw blurRad="38100" dist="38100" dir="2700000" algn="tl">
                    <a:srgbClr val="000000"/>
                  </a:outerShdw>
                </a:effectLst>
                <a:latin typeface="Arial" charset="0"/>
              </a:rPr>
              <a:t>Repent Of Sin.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Repentance involves a change of life and action.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repent of sin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80645737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3"/>
            </a:pPr>
            <a:r>
              <a:rPr lang="en-US" altLang="en-US" b="1" kern="0" dirty="0" smtClean="0">
                <a:effectLst>
                  <a:outerShdw blurRad="38100" dist="38100" dir="2700000" algn="tl">
                    <a:srgbClr val="000000"/>
                  </a:outerShdw>
                </a:effectLst>
                <a:latin typeface="Arial" charset="0"/>
              </a:rPr>
              <a:t>Repent Of Sin.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Repentance involves a change of life and action.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repent of sin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114800"/>
            <a:ext cx="6172200" cy="1981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4389557"/>
            <a:ext cx="5867400" cy="1384995"/>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“I tell you, no; but unless you repent you will all likewise perish” (Luke 13:3).</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88463442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3"/>
            </a:pPr>
            <a:r>
              <a:rPr lang="en-US" altLang="en-US" b="1" kern="0" dirty="0" smtClean="0">
                <a:effectLst>
                  <a:outerShdw blurRad="38100" dist="38100" dir="2700000" algn="tl">
                    <a:srgbClr val="000000"/>
                  </a:outerShdw>
                </a:effectLst>
                <a:latin typeface="Arial" charset="0"/>
              </a:rPr>
              <a:t>Repent Of Sin.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Repentance involves a change of life and action.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repent of sin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21612927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3"/>
            </a:pPr>
            <a:r>
              <a:rPr lang="en-US" altLang="en-US" b="1" kern="0" dirty="0" smtClean="0">
                <a:effectLst>
                  <a:outerShdw blurRad="38100" dist="38100" dir="2700000" algn="tl">
                    <a:srgbClr val="000000"/>
                  </a:outerShdw>
                </a:effectLst>
                <a:latin typeface="Arial" charset="0"/>
              </a:rPr>
              <a:t>Repent Of Sin.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Repentance involves a change of life and action.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repent of sin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114800"/>
            <a:ext cx="6172200" cy="2667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4389557"/>
            <a:ext cx="5867400" cy="2246769"/>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“Repent therefore and be converted, that your sins may be blotted out, so that times of refreshing may come from the presence of the Lord…” (Acts 3:19).</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04480448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3"/>
            </a:pPr>
            <a:r>
              <a:rPr lang="en-US" altLang="en-US" b="1" kern="0" dirty="0" smtClean="0">
                <a:effectLst>
                  <a:outerShdw blurRad="38100" dist="38100" dir="2700000" algn="tl">
                    <a:srgbClr val="000000"/>
                  </a:outerShdw>
                </a:effectLst>
                <a:latin typeface="Arial" charset="0"/>
              </a:rPr>
              <a:t>Repent Of Sin.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Repentance involves a change of life and action.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repent of sin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88931455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3"/>
            </a:pPr>
            <a:r>
              <a:rPr lang="en-US" altLang="en-US" b="1" kern="0" dirty="0" smtClean="0">
                <a:effectLst>
                  <a:outerShdw blurRad="38100" dist="38100" dir="2700000" algn="tl">
                    <a:srgbClr val="000000"/>
                  </a:outerShdw>
                </a:effectLst>
                <a:latin typeface="Arial" charset="0"/>
              </a:rPr>
              <a:t>Repent Of Sin.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Repentance involves a change of life and action.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repent of sin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114800"/>
            <a:ext cx="6172200" cy="2286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4389557"/>
            <a:ext cx="5867400" cy="1815882"/>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“Truly, these times of ignorance God overlooked, but now commands all men everywhere to repent” (Acts 17:30).</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05493130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3"/>
            </a:pPr>
            <a:r>
              <a:rPr lang="en-US" altLang="en-US" b="1" kern="0" dirty="0" smtClean="0">
                <a:effectLst>
                  <a:outerShdw blurRad="38100" dist="38100" dir="2700000" algn="tl">
                    <a:srgbClr val="000000"/>
                  </a:outerShdw>
                </a:effectLst>
                <a:latin typeface="Arial" charset="0"/>
              </a:rPr>
              <a:t>Repent Of Sin.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Repentance involves a change of life and action.</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repent of sin in order to be saved.</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61254673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
        <p:nvSpPr>
          <p:cNvPr id="3" name="Rectangle 2"/>
          <p:cNvSpPr/>
          <p:nvPr/>
        </p:nvSpPr>
        <p:spPr bwMode="auto">
          <a:xfrm>
            <a:off x="381000" y="914400"/>
            <a:ext cx="8534400" cy="5943599"/>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pic>
        <p:nvPicPr>
          <p:cNvPr id="6" name="Picture 4" descr="http://www.clker.com/cliparts/0/a/e/d/1194989155693659407aiga_stairs_up_.svg.h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7026" y="1995140"/>
            <a:ext cx="5715000" cy="474345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219200" y="6233133"/>
            <a:ext cx="795411"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Hear</a:t>
            </a:r>
          </a:p>
        </p:txBody>
      </p:sp>
      <p:pic>
        <p:nvPicPr>
          <p:cNvPr id="8"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1103557" y="510540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p:cNvSpPr/>
          <p:nvPr/>
        </p:nvSpPr>
        <p:spPr>
          <a:xfrm>
            <a:off x="5597608" y="3429000"/>
            <a:ext cx="2602925" cy="1676400"/>
          </a:xfrm>
          <a:prstGeom prst="ellipse">
            <a:avLst/>
          </a:prstGeom>
          <a:solidFill>
            <a:schemeClr val="accent2"/>
          </a:solidFill>
          <a:ln>
            <a:noFill/>
          </a:ln>
          <a:effectLst>
            <a:outerShdw blurRad="50800" dist="381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28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From Sinner to Saved!</a:t>
            </a:r>
          </a:p>
        </p:txBody>
      </p:sp>
      <p:pic>
        <p:nvPicPr>
          <p:cNvPr id="10"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73324" t="-4" r="-526" b="67231"/>
          <a:stretch/>
        </p:blipFill>
        <p:spPr bwMode="auto">
          <a:xfrm>
            <a:off x="6589341" y="967627"/>
            <a:ext cx="1554480" cy="155448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207419" y="5180649"/>
            <a:ext cx="1116459"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Believe</a:t>
            </a:r>
          </a:p>
        </p:txBody>
      </p:sp>
      <p:pic>
        <p:nvPicPr>
          <p:cNvPr id="14"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2153883" y="413004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3323878" y="4136032"/>
            <a:ext cx="1099019"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Repent</a:t>
            </a:r>
          </a:p>
        </p:txBody>
      </p:sp>
      <p:pic>
        <p:nvPicPr>
          <p:cNvPr id="12"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3204141" y="3048000"/>
            <a:ext cx="1026695" cy="975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6193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4" name="Rectangle 4"/>
          <p:cNvSpPr>
            <a:spLocks noChangeArrowheads="1"/>
          </p:cNvSpPr>
          <p:nvPr/>
        </p:nvSpPr>
        <p:spPr bwMode="auto">
          <a:xfrm>
            <a:off x="1524000" y="2743200"/>
            <a:ext cx="6172200" cy="2362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2" name="TextBox 1"/>
          <p:cNvSpPr txBox="1"/>
          <p:nvPr/>
        </p:nvSpPr>
        <p:spPr>
          <a:xfrm>
            <a:off x="1752600" y="2971800"/>
            <a:ext cx="5867400" cy="1815882"/>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“But God demonstrates His own love toward us, in that while we were still sinners, Christ died for us” (Romans 5:8).</a:t>
            </a:r>
            <a:endParaRPr lang="en-US" sz="2800" dirty="0">
              <a:solidFill>
                <a:schemeClr val="bg2"/>
              </a:solidFill>
              <a:effectLst>
                <a:outerShdw blurRad="38100" dist="38100" dir="2700000" algn="tl">
                  <a:srgbClr val="000000">
                    <a:alpha val="43137"/>
                  </a:srgbClr>
                </a:outerShdw>
              </a:effectLst>
            </a:endParaRPr>
          </a:p>
        </p:txBody>
      </p:sp>
      <p:sp>
        <p:nvSpPr>
          <p:cNvPr id="9"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51185252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162609312"/>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021063720"/>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heart.</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6943030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a:t>
            </a:r>
            <a:r>
              <a:rPr lang="en-US" altLang="en-US" b="1" kern="0" smtClean="0">
                <a:solidFill>
                  <a:schemeClr val="accent2"/>
                </a:solidFill>
                <a:effectLst>
                  <a:outerShdw blurRad="38100" dist="38100" dir="2700000" algn="tl">
                    <a:srgbClr val="000000"/>
                  </a:outerShdw>
                </a:effectLst>
                <a:latin typeface="Arial" charset="0"/>
              </a:rPr>
              <a:t>heart.</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3657600"/>
            <a:ext cx="6172200" cy="2895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3753137"/>
            <a:ext cx="5867400" cy="2677656"/>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“Fight the good fight of faith, lay hold on eternal life, to which you were also called and have confessed the good confession in the presence of many witnesses” </a:t>
            </a:r>
          </a:p>
          <a:p>
            <a:r>
              <a:rPr lang="en-US" sz="2800" dirty="0" smtClean="0">
                <a:solidFill>
                  <a:schemeClr val="bg2"/>
                </a:solidFill>
                <a:effectLst>
                  <a:outerShdw blurRad="38100" dist="38100" dir="2700000" algn="tl">
                    <a:srgbClr val="000000">
                      <a:alpha val="43137"/>
                    </a:srgbClr>
                  </a:outerShdw>
                </a:effectLst>
              </a:rPr>
              <a:t>(1 Timothy 6:12).</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42901901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a:t>
            </a:r>
            <a:r>
              <a:rPr lang="en-US" altLang="en-US" b="1" kern="0" smtClean="0">
                <a:solidFill>
                  <a:schemeClr val="accent2"/>
                </a:solidFill>
                <a:effectLst>
                  <a:outerShdw blurRad="38100" dist="38100" dir="2700000" algn="tl">
                    <a:srgbClr val="000000"/>
                  </a:outerShdw>
                </a:effectLst>
                <a:latin typeface="Arial" charset="0"/>
              </a:rPr>
              <a:t>heart.</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92465769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heart.</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confess that Jesus is the Son of God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02612060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heart.</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confess that Jesus is the Son of God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058009"/>
            <a:ext cx="6172200" cy="2114837"/>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4178728"/>
            <a:ext cx="5867400" cy="1815882"/>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“Therefore whoever confesses Me before men, him I will also confess before My Father who is in heaven”</a:t>
            </a:r>
          </a:p>
          <a:p>
            <a:r>
              <a:rPr lang="en-US" sz="2800" dirty="0" smtClean="0">
                <a:solidFill>
                  <a:schemeClr val="bg2"/>
                </a:solidFill>
                <a:effectLst>
                  <a:outerShdw blurRad="38100" dist="38100" dir="2700000" algn="tl">
                    <a:srgbClr val="000000">
                      <a:alpha val="43137"/>
                    </a:srgbClr>
                  </a:outerShdw>
                </a:effectLst>
              </a:rPr>
              <a:t>(Matthew 10:32).</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19638066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heart.</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confess that Jesus is the Son of God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06897981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heart.</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confess that Jesus is the Son of God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2851081"/>
            <a:ext cx="6172200" cy="3854519"/>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5955" y="2971800"/>
            <a:ext cx="5867400" cy="3539430"/>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“…that if you confess with your mouth the Lord Jesus and believe in your heart that God has raised Him from the dead, you will be saved. For with the heart one believes unto righteousness, and with the mouth confession is made unto salvation” (Romans 10:9-10).</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391366115"/>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heart.</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confess that Jesus is the Son of God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092663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524000"/>
            <a:ext cx="7772400" cy="4953000"/>
          </a:xfrm>
        </p:spPr>
        <p:txBody>
          <a:bodyPr/>
          <a:lstStyle/>
          <a:p>
            <a:pPr>
              <a:spcBef>
                <a:spcPts val="3000"/>
              </a:spcBef>
            </a:pPr>
            <a:r>
              <a:rPr lang="en-US" altLang="en-US" dirty="0" smtClean="0">
                <a:effectLst>
                  <a:outerShdw blurRad="38100" dist="38100" dir="2700000" algn="tl">
                    <a:srgbClr val="000000"/>
                  </a:outerShdw>
                </a:effectLst>
                <a:latin typeface="Arial" charset="0"/>
              </a:rPr>
              <a:t>Every person needs to be saved.</a:t>
            </a:r>
          </a:p>
        </p:txBody>
      </p:sp>
      <p:sp>
        <p:nvSpPr>
          <p:cNvPr id="7"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08802653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heart.</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confess that Jesus is the Son of God in order to be </a:t>
            </a:r>
            <a:r>
              <a:rPr lang="en-US" altLang="en-US" b="1" kern="0" smtClean="0">
                <a:solidFill>
                  <a:schemeClr val="accent2"/>
                </a:solidFill>
                <a:effectLst>
                  <a:outerShdw blurRad="38100" dist="38100" dir="2700000" algn="tl">
                    <a:srgbClr val="000000"/>
                  </a:outerShdw>
                </a:effectLst>
                <a:latin typeface="Arial" charset="0"/>
              </a:rPr>
              <a:t>saved.</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000500"/>
            <a:ext cx="6172200" cy="27051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1337" y="4267200"/>
            <a:ext cx="5867400" cy="2246769"/>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“Then Philip said, ‘If you believe with all your heart, you may.’ And he answered and said, ‘I believe that Jesus Christ is the Son of God’” (Acts 8:37).</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78180724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4"/>
            </a:pPr>
            <a:r>
              <a:rPr lang="en-US" altLang="en-US" b="1" kern="0" dirty="0" smtClean="0">
                <a:effectLst>
                  <a:outerShdw blurRad="38100" dist="38100" dir="2700000" algn="tl">
                    <a:srgbClr val="000000"/>
                  </a:outerShdw>
                </a:effectLst>
                <a:latin typeface="Arial" charset="0"/>
              </a:rPr>
              <a:t>Confess Belief In Jesus.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Confession expresses what is believed in the heart.</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One must confess that Jesus is the Son of God in order to be saved.</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663906311"/>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
        <p:nvSpPr>
          <p:cNvPr id="3" name="Rectangle 2"/>
          <p:cNvSpPr/>
          <p:nvPr/>
        </p:nvSpPr>
        <p:spPr bwMode="auto">
          <a:xfrm>
            <a:off x="381000" y="914400"/>
            <a:ext cx="8534400" cy="5943599"/>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pic>
        <p:nvPicPr>
          <p:cNvPr id="6" name="Picture 4" descr="http://www.clker.com/cliparts/0/a/e/d/1194989155693659407aiga_stairs_up_.svg.h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7026" y="1995140"/>
            <a:ext cx="5715000" cy="474345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219200" y="6233133"/>
            <a:ext cx="795411"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Hear</a:t>
            </a:r>
          </a:p>
        </p:txBody>
      </p:sp>
      <p:pic>
        <p:nvPicPr>
          <p:cNvPr id="8"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1103557" y="510540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p:cNvSpPr/>
          <p:nvPr/>
        </p:nvSpPr>
        <p:spPr>
          <a:xfrm>
            <a:off x="5597608" y="3429000"/>
            <a:ext cx="2602925" cy="1676400"/>
          </a:xfrm>
          <a:prstGeom prst="ellipse">
            <a:avLst/>
          </a:prstGeom>
          <a:solidFill>
            <a:schemeClr val="accent2"/>
          </a:solidFill>
          <a:ln>
            <a:noFill/>
          </a:ln>
          <a:effectLst>
            <a:outerShdw blurRad="50800" dist="381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28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From Sinner to Saved!</a:t>
            </a:r>
          </a:p>
        </p:txBody>
      </p:sp>
      <p:pic>
        <p:nvPicPr>
          <p:cNvPr id="10"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73324" t="-4" r="-526" b="67231"/>
          <a:stretch/>
        </p:blipFill>
        <p:spPr bwMode="auto">
          <a:xfrm>
            <a:off x="6589341" y="967627"/>
            <a:ext cx="1554480" cy="155448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207419" y="5180649"/>
            <a:ext cx="1116459"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Believe</a:t>
            </a:r>
          </a:p>
        </p:txBody>
      </p:sp>
      <p:pic>
        <p:nvPicPr>
          <p:cNvPr id="14"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2153883" y="4130040"/>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3323878" y="4136032"/>
            <a:ext cx="1099019"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Repent</a:t>
            </a:r>
          </a:p>
        </p:txBody>
      </p:sp>
      <p:pic>
        <p:nvPicPr>
          <p:cNvPr id="12"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3204141" y="3048000"/>
            <a:ext cx="1026695" cy="97536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http://www.clker.com/cliparts/0/a/e/d/1194989155693659407aiga_stairs_up_.svg.hi.png"/>
          <p:cNvPicPr>
            <a:picLocks noChangeAspect="1" noChangeArrowheads="1"/>
          </p:cNvPicPr>
          <p:nvPr/>
        </p:nvPicPr>
        <p:blipFill rotWithShape="1">
          <a:blip r:embed="rId2">
            <a:extLst>
              <a:ext uri="{28A0092B-C50C-407E-A947-70E740481C1C}">
                <a14:useLocalDpi xmlns:a14="http://schemas.microsoft.com/office/drawing/2010/main" val="0"/>
              </a:ext>
            </a:extLst>
          </a:blip>
          <a:srcRect l="55188" t="64131" r="12813" b="-754"/>
          <a:stretch/>
        </p:blipFill>
        <p:spPr bwMode="auto">
          <a:xfrm>
            <a:off x="4230836" y="1967431"/>
            <a:ext cx="1026695" cy="97536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4343400" y="3067538"/>
            <a:ext cx="1171475" cy="461665"/>
          </a:xfrm>
          <a:prstGeom prst="rect">
            <a:avLst/>
          </a:prstGeom>
          <a:noFill/>
        </p:spPr>
        <p:txBody>
          <a:bodyPr wrap="none" rtlCol="0">
            <a:spAutoFit/>
          </a:bodyPr>
          <a:lstStyle/>
          <a:p>
            <a:pPr eaLnBrk="1" fontAlgn="auto" hangingPunct="1">
              <a:spcBef>
                <a:spcPts val="0"/>
              </a:spcBef>
              <a:spcAft>
                <a:spcPts val="0"/>
              </a:spcAft>
            </a:pPr>
            <a:r>
              <a:rPr lang="en-US" b="1" dirty="0">
                <a:solidFill>
                  <a:prstClr val="white"/>
                </a:solidFill>
                <a:effectLst>
                  <a:outerShdw blurRad="38100" dist="38100" dir="2700000" algn="tl">
                    <a:srgbClr val="000000">
                      <a:alpha val="43137"/>
                    </a:srgbClr>
                  </a:outerShdw>
                </a:effectLst>
                <a:latin typeface="Calibri"/>
              </a:rPr>
              <a:t>Confess</a:t>
            </a:r>
          </a:p>
        </p:txBody>
      </p:sp>
    </p:spTree>
    <p:extLst>
      <p:ext uri="{BB962C8B-B14F-4D97-AF65-F5344CB8AC3E}">
        <p14:creationId xmlns:p14="http://schemas.microsoft.com/office/powerpoint/2010/main" val="4249320521"/>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4074051893"/>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990600" lvl="1" indent="-533400">
              <a:spcBef>
                <a:spcPct val="40000"/>
              </a:spcBef>
              <a:buClr>
                <a:schemeClr val="tx2"/>
              </a:buClr>
              <a:buFont typeface="Arial" charset="0"/>
              <a:buNone/>
            </a:pPr>
            <a:endParaRPr lang="en-US" altLang="en-US" kern="0" dirty="0">
              <a:solidFill>
                <a:schemeClr val="tx2"/>
              </a:solidFill>
              <a:effectLst>
                <a:outerShdw blurRad="38100" dist="38100" dir="2700000" algn="tl">
                  <a:srgbClr val="000000"/>
                </a:outerShdw>
              </a:effectLst>
              <a:latin typeface="Arial" charset="0"/>
            </a:endParaRP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484408255"/>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275748713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a:t>
            </a:r>
            <a:r>
              <a:rPr lang="en-US" altLang="en-US" b="1" kern="0" smtClean="0">
                <a:solidFill>
                  <a:schemeClr val="accent2"/>
                </a:solidFill>
                <a:effectLst>
                  <a:outerShdw blurRad="38100" dist="38100" dir="2700000" algn="tl">
                    <a:srgbClr val="000000"/>
                  </a:outerShdw>
                </a:effectLst>
                <a:latin typeface="Arial" charset="0"/>
              </a:rPr>
              <a:t>water.</a:t>
            </a:r>
            <a:endParaRPr lang="en-US" altLang="en-US" b="1" kern="0" dirty="0" smtClean="0">
              <a:solidFill>
                <a:schemeClr val="accent2"/>
              </a:solidFill>
              <a:effectLst>
                <a:outerShdw blurRad="38100" dist="38100" dir="2700000" algn="tl">
                  <a:srgbClr val="000000"/>
                </a:outerShdw>
              </a:effectLst>
              <a:latin typeface="Arial" charset="0"/>
            </a:endParaRPr>
          </a:p>
        </p:txBody>
      </p:sp>
      <p:sp>
        <p:nvSpPr>
          <p:cNvPr id="6" name="Rectangle 4"/>
          <p:cNvSpPr>
            <a:spLocks noChangeArrowheads="1"/>
          </p:cNvSpPr>
          <p:nvPr/>
        </p:nvSpPr>
        <p:spPr bwMode="auto">
          <a:xfrm>
            <a:off x="1423555" y="4000500"/>
            <a:ext cx="6172200" cy="24003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1337" y="4267200"/>
            <a:ext cx="5867400" cy="1815882"/>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 word “baptism” (Gr. </a:t>
            </a:r>
            <a:r>
              <a:rPr lang="en-US" sz="2800" i="1" dirty="0" err="1" smtClean="0">
                <a:solidFill>
                  <a:schemeClr val="bg2"/>
                </a:solidFill>
                <a:effectLst>
                  <a:outerShdw blurRad="38100" dist="38100" dir="2700000" algn="tl">
                    <a:srgbClr val="000000">
                      <a:alpha val="43137"/>
                    </a:srgbClr>
                  </a:outerShdw>
                </a:effectLst>
              </a:rPr>
              <a:t>baptisma</a:t>
            </a:r>
            <a:r>
              <a:rPr lang="en-US" sz="2800" dirty="0" smtClean="0">
                <a:solidFill>
                  <a:schemeClr val="bg2"/>
                </a:solidFill>
                <a:effectLst>
                  <a:outerShdw blurRad="38100" dist="38100" dir="2700000" algn="tl">
                    <a:srgbClr val="000000">
                      <a:alpha val="43137"/>
                    </a:srgbClr>
                  </a:outerShdw>
                </a:effectLst>
              </a:rPr>
              <a:t>) means “immersion, submersion” (J.H. Thayer, </a:t>
            </a:r>
            <a:r>
              <a:rPr lang="en-US" sz="2800" i="1" dirty="0" smtClean="0">
                <a:solidFill>
                  <a:schemeClr val="bg2"/>
                </a:solidFill>
                <a:effectLst>
                  <a:outerShdw blurRad="38100" dist="38100" dir="2700000" algn="tl">
                    <a:srgbClr val="000000">
                      <a:alpha val="43137"/>
                    </a:srgbClr>
                  </a:outerShdw>
                </a:effectLst>
              </a:rPr>
              <a:t>Greek-English Lexicon</a:t>
            </a:r>
            <a:r>
              <a:rPr lang="en-US" sz="2800" dirty="0" smtClean="0">
                <a:solidFill>
                  <a:schemeClr val="bg2"/>
                </a:solidFill>
                <a:effectLst>
                  <a:outerShdw blurRad="38100" dist="38100" dir="2700000" algn="tl">
                    <a:srgbClr val="000000">
                      <a:alpha val="43137"/>
                    </a:srgbClr>
                  </a:outerShdw>
                </a:effectLst>
              </a:rPr>
              <a:t>, 94). </a:t>
            </a:r>
          </a:p>
        </p:txBody>
      </p:sp>
      <p:sp>
        <p:nvSpPr>
          <p:cNvPr id="8"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506500181"/>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3533243053"/>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
        <p:nvSpPr>
          <p:cNvPr id="5" name="Rectangle 4"/>
          <p:cNvSpPr>
            <a:spLocks noChangeArrowheads="1"/>
          </p:cNvSpPr>
          <p:nvPr/>
        </p:nvSpPr>
        <p:spPr bwMode="auto">
          <a:xfrm>
            <a:off x="1423555" y="3543300"/>
            <a:ext cx="6172200" cy="30861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dirty="0">
              <a:solidFill>
                <a:schemeClr val="bg2"/>
              </a:solidFill>
            </a:endParaRPr>
          </a:p>
        </p:txBody>
      </p:sp>
      <p:sp>
        <p:nvSpPr>
          <p:cNvPr id="7" name="TextBox 6"/>
          <p:cNvSpPr txBox="1"/>
          <p:nvPr/>
        </p:nvSpPr>
        <p:spPr>
          <a:xfrm>
            <a:off x="1571336" y="3733800"/>
            <a:ext cx="5972463" cy="2677656"/>
          </a:xfrm>
          <a:prstGeom prst="rect">
            <a:avLst/>
          </a:prstGeom>
          <a:noFill/>
        </p:spPr>
        <p:txBody>
          <a:bodyPr wrap="square" rtlCol="0">
            <a:spAutoFit/>
          </a:bodyPr>
          <a:lstStyle/>
          <a:p>
            <a:r>
              <a:rPr lang="en-US" sz="2800" dirty="0" smtClean="0">
                <a:solidFill>
                  <a:schemeClr val="bg2"/>
                </a:solidFill>
                <a:effectLst>
                  <a:outerShdw blurRad="38100" dist="38100" dir="2700000" algn="tl">
                    <a:srgbClr val="000000">
                      <a:alpha val="43137"/>
                    </a:srgbClr>
                  </a:outerShdw>
                </a:effectLst>
              </a:rPr>
              <a:t>“There is one body and one Spirit, just as you were called in one hope of your calling; one Lord, one faith, one baptism; one God and Father of all, who is above all, and through all, and in you all” (Ephesians 4:4-6). </a:t>
            </a:r>
          </a:p>
        </p:txBody>
      </p:sp>
    </p:spTree>
    <p:extLst>
      <p:ext uri="{BB962C8B-B14F-4D97-AF65-F5344CB8AC3E}">
        <p14:creationId xmlns:p14="http://schemas.microsoft.com/office/powerpoint/2010/main" val="2187964928"/>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3716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609600" indent="-609600">
              <a:spcBef>
                <a:spcPts val="3600"/>
              </a:spcBef>
              <a:buFont typeface="+mj-lt"/>
              <a:buAutoNum type="arabicPeriod" startAt="5"/>
            </a:pPr>
            <a:r>
              <a:rPr lang="en-US" altLang="en-US" b="1" kern="0" dirty="0" smtClean="0">
                <a:effectLst>
                  <a:outerShdw blurRad="38100" dist="38100" dir="2700000" algn="tl">
                    <a:srgbClr val="000000"/>
                  </a:outerShdw>
                </a:effectLst>
                <a:latin typeface="Arial" charset="0"/>
              </a:rPr>
              <a:t>Be Baptized For Remission Of Sins.</a:t>
            </a:r>
          </a:p>
          <a:p>
            <a:pPr marL="1009650" lvl="1" indent="-609600">
              <a:spcBef>
                <a:spcPts val="1200"/>
              </a:spcBef>
              <a:buFont typeface="Arial" panose="020B0604020202020204" pitchFamily="34" charset="0"/>
              <a:buChar char="•"/>
            </a:pPr>
            <a:r>
              <a:rPr lang="en-US" altLang="en-US" b="1" kern="0" dirty="0" smtClean="0">
                <a:solidFill>
                  <a:schemeClr val="accent2"/>
                </a:solidFill>
                <a:effectLst>
                  <a:outerShdw blurRad="38100" dist="38100" dir="2700000" algn="tl">
                    <a:srgbClr val="000000"/>
                  </a:outerShdw>
                </a:effectLst>
                <a:latin typeface="Arial" charset="0"/>
              </a:rPr>
              <a:t>Baptism into Christ involves immersion in water.</a:t>
            </a:r>
          </a:p>
        </p:txBody>
      </p:sp>
      <p:sp>
        <p:nvSpPr>
          <p:cNvPr id="6" name="Rectangle 2"/>
          <p:cNvSpPr>
            <a:spLocks noGrp="1" noChangeArrowheads="1"/>
          </p:cNvSpPr>
          <p:nvPr>
            <p:ph type="title"/>
          </p:nvPr>
        </p:nvSpPr>
        <p:spPr>
          <a:xfrm>
            <a:off x="762000" y="6927"/>
            <a:ext cx="7772400" cy="960700"/>
          </a:xfrm>
        </p:spPr>
        <p:txBody>
          <a:bodyPr/>
          <a:lstStyle/>
          <a:p>
            <a:r>
              <a:rPr lang="en-US" altLang="en-US" dirty="0" smtClean="0">
                <a:solidFill>
                  <a:schemeClr val="accent6">
                    <a:lumMod val="60000"/>
                    <a:lumOff val="40000"/>
                  </a:schemeClr>
                </a:solidFill>
                <a:effectLst>
                  <a:outerShdw blurRad="38100" dist="38100" dir="2700000" algn="tl">
                    <a:srgbClr val="000000"/>
                  </a:outerShdw>
                </a:effectLst>
                <a:latin typeface="Arial" charset="0"/>
              </a:rPr>
              <a:t>What Must I Do To Be Saved?</a:t>
            </a:r>
            <a:endParaRPr lang="en-US" altLang="en-US" dirty="0">
              <a:solidFill>
                <a:schemeClr val="accent6">
                  <a:lumMod val="60000"/>
                  <a:lumOff val="40000"/>
                </a:schemeClr>
              </a:solidFill>
              <a:effectLst>
                <a:outerShdw blurRad="38100" dist="38100" dir="2700000" algn="tl">
                  <a:srgbClr val="000000"/>
                </a:outerShdw>
              </a:effectLst>
            </a:endParaRPr>
          </a:p>
        </p:txBody>
      </p:sp>
    </p:spTree>
    <p:extLst>
      <p:ext uri="{BB962C8B-B14F-4D97-AF65-F5344CB8AC3E}">
        <p14:creationId xmlns:p14="http://schemas.microsoft.com/office/powerpoint/2010/main" val="1291517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964</TotalTime>
  <Words>5312</Words>
  <Application>Microsoft Office PowerPoint</Application>
  <PresentationFormat>On-screen Show (4:3)</PresentationFormat>
  <Paragraphs>492</Paragraphs>
  <Slides>127</Slides>
  <Notes>0</Notes>
  <HiddenSlides>0</HiddenSlides>
  <MMClips>0</MMClips>
  <ScaleCrop>false</ScaleCrop>
  <HeadingPairs>
    <vt:vector size="4" baseType="variant">
      <vt:variant>
        <vt:lpstr>Theme</vt:lpstr>
      </vt:variant>
      <vt:variant>
        <vt:i4>1</vt:i4>
      </vt:variant>
      <vt:variant>
        <vt:lpstr>Slide Titles</vt:lpstr>
      </vt:variant>
      <vt:variant>
        <vt:i4>127</vt:i4>
      </vt:variant>
    </vt:vector>
  </HeadingPairs>
  <TitlesOfParts>
    <vt:vector size="128" baseType="lpstr">
      <vt:lpstr>Default Design</vt:lpstr>
      <vt:lpstr>What Must I Do To Be Saved?</vt:lpstr>
      <vt:lpstr>What Must I Do To Be Saved?</vt:lpstr>
      <vt:lpstr>What Must I Do To Be Saved?</vt:lpstr>
      <vt:lpstr>What Must I Do To Be Saved?</vt:lpstr>
      <vt:lpstr>PowerPoint Presentation</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What Must I Do To Be Saved?</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Dave</cp:lastModifiedBy>
  <cp:revision>89</cp:revision>
  <cp:lastPrinted>2016-09-16T17:49:34Z</cp:lastPrinted>
  <dcterms:created xsi:type="dcterms:W3CDTF">2004-03-11T22:01:36Z</dcterms:created>
  <dcterms:modified xsi:type="dcterms:W3CDTF">2016-09-16T17:50:08Z</dcterms:modified>
</cp:coreProperties>
</file>