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87" r:id="rId3"/>
    <p:sldId id="256" r:id="rId4"/>
    <p:sldId id="257" r:id="rId5"/>
    <p:sldId id="290" r:id="rId6"/>
    <p:sldId id="291" r:id="rId7"/>
    <p:sldId id="298" r:id="rId8"/>
    <p:sldId id="300" r:id="rId9"/>
    <p:sldId id="299" r:id="rId10"/>
    <p:sldId id="301" r:id="rId11"/>
    <p:sldId id="25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2821"/>
    <a:srgbClr val="9E6D32"/>
    <a:srgbClr val="00094E"/>
    <a:srgbClr val="515D94"/>
    <a:srgbClr val="1F488A"/>
    <a:srgbClr val="924A46"/>
    <a:srgbClr val="217C9D"/>
    <a:srgbClr val="3B7F72"/>
    <a:srgbClr val="44443F"/>
    <a:srgbClr val="3737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1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200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10884-A2AD-41A7-90F3-A55677CD9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A08505-50A4-4EF4-A6E7-6A4FBF1AB6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FC115-279B-43BE-AFBC-EC9766E8F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C7AAB-4C20-4A97-BB8A-F48EB4429D16}" type="datetimeFigureOut">
              <a:rPr lang="en-US" smtClean="0"/>
              <a:t>7/29/25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02758-DF58-44F7-826B-2F3FE493E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E1708-628A-486E-8338-B7A9F77CD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EF827-01DB-45A9-9DE8-E624A5E17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7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7D332-CECB-467A-8A05-5651491E3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6A9E96-FB37-4F52-B006-AA53C1575F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21E888-1A88-49D6-A8C8-3FB15FF4E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C7AAB-4C20-4A97-BB8A-F48EB4429D16}" type="datetimeFigureOut">
              <a:rPr lang="en-US" smtClean="0"/>
              <a:t>7/29/25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99D47-D52F-4C5B-998C-8BA8ABF02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25A49-4101-4DEC-B48D-903CFDB96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EF827-01DB-45A9-9DE8-E624A5E17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95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0C2AC3-D918-4BEB-A9AC-D25531BB1B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B8500D-0980-43B7-A686-EE01F1536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06D6F-436B-48FA-91C1-DC9D7E5CD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C7AAB-4C20-4A97-BB8A-F48EB4429D16}" type="datetimeFigureOut">
              <a:rPr lang="en-US" smtClean="0"/>
              <a:t>7/29/25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C40AC-BE35-4726-AA71-2494C6089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6172B-AF1E-4D7A-BFD3-4CF879AA3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EF827-01DB-45A9-9DE8-E624A5E17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3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2367E-12A5-49FA-8A2A-E6F3DE854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41FAB-70AE-471B-9D17-8795ED1278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07D03-E1B6-426B-A708-ED071769D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C7AAB-4C20-4A97-BB8A-F48EB4429D16}" type="datetimeFigureOut">
              <a:rPr lang="en-US" smtClean="0"/>
              <a:t>7/29/25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30F5C-33BB-45BD-A978-3EBEC1DE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5EB78-6D14-4EAB-B860-0ED632DEA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EF827-01DB-45A9-9DE8-E624A5E17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4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EED25-2CD4-47A8-8F8B-FCEAFEA91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AB86FB-4133-4B4E-882B-DE9472616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20193-82ED-4A1B-8940-339187506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C7AAB-4C20-4A97-BB8A-F48EB4429D16}" type="datetimeFigureOut">
              <a:rPr lang="en-US" smtClean="0"/>
              <a:t>7/29/25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BC75E-3F31-453D-B1D1-DDAF3A05C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6EE29-1A6C-4DCD-8BA0-BB652B058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EF827-01DB-45A9-9DE8-E624A5E17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69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190D2-2875-436B-A86D-BB2A5CCD7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07EFB-1B2A-4097-B558-0D4EDE849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1819A-CA65-4C45-AD3F-1BEE7927C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B21ABA-9CFF-49B2-BC17-88E9BFA92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C7AAB-4C20-4A97-BB8A-F48EB4429D16}" type="datetimeFigureOut">
              <a:rPr lang="en-US" smtClean="0"/>
              <a:t>7/29/25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05F802-6606-4865-A37E-5B853F3E8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31E85C-A5AE-4B10-8D20-AB8D56155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EF827-01DB-45A9-9DE8-E624A5E17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29F7F-F930-4F95-801F-9703AB87A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68F51-4A6F-4CF7-83BD-801575C3F8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EE4DA4-B641-4423-95A3-30BBFA920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243863-3AE4-4B4E-8A10-D7CD4E303F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F8DDD0-7C6F-4B86-BABF-7EC5ABFB5A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4E6CD3-228D-44F1-BE52-DFD217EDF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C7AAB-4C20-4A97-BB8A-F48EB4429D16}" type="datetimeFigureOut">
              <a:rPr lang="en-US" smtClean="0"/>
              <a:t>7/29/25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7A75C5-089C-4DA2-B977-0A91DC9CF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C0D6B7-BA38-451F-849C-24814F1C5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EF827-01DB-45A9-9DE8-E624A5E17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76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726FF-5195-448B-B318-C21A0317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A5267-4318-4602-8551-C636D9207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C7AAB-4C20-4A97-BB8A-F48EB4429D16}" type="datetimeFigureOut">
              <a:rPr lang="en-US" smtClean="0"/>
              <a:t>7/29/25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CA2377-1AA0-4A21-ACAC-74C7A1D29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E1658F-3C87-420D-95D1-0E62181FC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EF827-01DB-45A9-9DE8-E624A5E17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51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DD8FB0-C32B-4B56-B055-BB55B3FFE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C7AAB-4C20-4A97-BB8A-F48EB4429D16}" type="datetimeFigureOut">
              <a:rPr lang="en-US" smtClean="0"/>
              <a:t>7/29/25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FA8C58-B151-4532-9137-41F720A67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56CA0-E93D-4F8A-8E81-34C9C584D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EF827-01DB-45A9-9DE8-E624A5E17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82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9105D-5A0F-4E3E-87D8-1F44892D2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3EECB-782E-4F9C-9426-3C13E8C35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28D129-2EE6-4900-BE31-E49E21B576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9A16C8-D7DD-4934-9697-F887A23AF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C7AAB-4C20-4A97-BB8A-F48EB4429D16}" type="datetimeFigureOut">
              <a:rPr lang="en-US" smtClean="0"/>
              <a:t>7/29/25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93B1D4-1B8F-43CF-912B-372D12263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2DB05-69D9-43E2-84F3-A54656A7E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EF827-01DB-45A9-9DE8-E624A5E17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8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FE2A7-2D9A-40B3-BD94-DCAB513BC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6833C1-9393-465B-9265-3CA3CF5393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F1012E-1DE3-4DB1-98E5-A38CC67516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E22A27-4718-474B-A682-3EB3D9397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C7AAB-4C20-4A97-BB8A-F48EB4429D16}" type="datetimeFigureOut">
              <a:rPr lang="en-US" smtClean="0"/>
              <a:t>7/29/25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446890-7BF8-4BF0-AF70-0E6C7CAD7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2CCCD-5D6E-4E13-B554-1A25C6DAA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EF827-01DB-45A9-9DE8-E624A5E17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7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C7E86E-1DD1-475B-8380-9AFCBA538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79EDC-7679-4330-AC53-1284E26ED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53AC5-18EA-4641-989F-5FC9C6792A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C7AAB-4C20-4A97-BB8A-F48EB4429D16}" type="datetimeFigureOut">
              <a:rPr lang="en-US" smtClean="0"/>
              <a:t>7/29/25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70F16-E201-40F8-AF2C-D335C7CF2E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0F5D0-B903-471D-B3CB-88DA6C1AD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EF827-01DB-45A9-9DE8-E624A5E17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87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F35CD8-C7DB-C60E-D9D4-B44D776BC0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</a:blip>
          <a:stretch>
            <a:fillRect/>
          </a:stretch>
        </p:blipFill>
        <p:spPr>
          <a:xfrm>
            <a:off x="-362860" y="-204108"/>
            <a:ext cx="12917712" cy="72662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4FC84C-3E04-685B-B258-833EA24FF0E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-2199284" y="-1237096"/>
            <a:ext cx="16590561" cy="93321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8EE4B0-6313-CA3F-4726-0451376135B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-6792360" y="-3540980"/>
            <a:ext cx="25776721" cy="1449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96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EC2CB-D74B-9F49-6488-522D46C6C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6B69E8-2D37-86C6-CB49-89E04A3B7462}"/>
              </a:ext>
            </a:extLst>
          </p:cNvPr>
          <p:cNvSpPr txBox="1"/>
          <p:nvPr/>
        </p:nvSpPr>
        <p:spPr>
          <a:xfrm>
            <a:off x="244512" y="1183865"/>
            <a:ext cx="11375059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The Destruction of the Harlot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No longer a center of life or power (18:2)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Political leaders will mourn their loss (18:9)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Fear and astonishment spread rapidly. (18:10)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Economic collapse (18:11)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End of excess, consumerism, and material wealth (18:12-13)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Babylon’s pleasure and desires vanish (18:14)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Wealthy merchants are devastated (18:15-17)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The global shipping/trade industry feels collapse (18:17-19)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The earth mourns and heaven rejoices (18:20)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Global decision was brought to an end (18:23) 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Babylon is a murderer of God’s people (18:24)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1"/>
              </a:solidFill>
              <a:latin typeface="Avenir Medium" panose="0200050302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901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A406D3-6667-7131-E62F-4A2238F2A551}"/>
              </a:ext>
            </a:extLst>
          </p:cNvPr>
          <p:cNvSpPr txBox="1"/>
          <p:nvPr/>
        </p:nvSpPr>
        <p:spPr>
          <a:xfrm>
            <a:off x="732467" y="1461496"/>
            <a:ext cx="107270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Revelation’s Warning Apply to Future Generations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Future Governments should be cautious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No empire will last forever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The Enemies of God’s people will always be destroyed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4AB2B4-A55A-E53F-EEDC-4D04E910304D}"/>
              </a:ext>
            </a:extLst>
          </p:cNvPr>
          <p:cNvSpPr txBox="1"/>
          <p:nvPr/>
        </p:nvSpPr>
        <p:spPr>
          <a:xfrm>
            <a:off x="3293530" y="487623"/>
            <a:ext cx="10727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The Relevance of a Roman Centric View</a:t>
            </a:r>
          </a:p>
        </p:txBody>
      </p:sp>
    </p:spTree>
    <p:extLst>
      <p:ext uri="{BB962C8B-B14F-4D97-AF65-F5344CB8AC3E}">
        <p14:creationId xmlns:p14="http://schemas.microsoft.com/office/powerpoint/2010/main" val="223333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42E953-F3C8-2EA0-8CA8-5C9BC4D06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5BE9EB-EC8B-DAED-A081-D39D85415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146305"/>
            <a:ext cx="12191999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298C96-25C0-FEC6-8E08-0BB60C088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06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B5E1E6-963E-7D2F-C763-BA7DC503C4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-2123082" y="-2474190"/>
            <a:ext cx="16590561" cy="93321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26EC5E-6FDB-6323-CA83-6A7CA151D9A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-6792361" y="-6161132"/>
            <a:ext cx="25776721" cy="144994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AD7545-5B6C-DD6E-DCE7-BD35EA8DA5D2}"/>
              </a:ext>
            </a:extLst>
          </p:cNvPr>
          <p:cNvSpPr txBox="1"/>
          <p:nvPr/>
        </p:nvSpPr>
        <p:spPr>
          <a:xfrm>
            <a:off x="1189464" y="2936958"/>
            <a:ext cx="99654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venir Medium" panose="02000503020000020003" pitchFamily="2" charset="0"/>
              </a:rPr>
              <a:t>Defending A Roman-Centric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1737141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1C543F-B28F-0149-9B76-CAB6B264388E}"/>
              </a:ext>
            </a:extLst>
          </p:cNvPr>
          <p:cNvSpPr txBox="1"/>
          <p:nvPr/>
        </p:nvSpPr>
        <p:spPr>
          <a:xfrm>
            <a:off x="850395" y="1366002"/>
            <a:ext cx="104912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The Audience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The Historical Context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Persecution of the Christians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“All who dwell on the earth”</a:t>
            </a:r>
            <a:endParaRPr lang="en-US" sz="4000" dirty="0">
              <a:solidFill>
                <a:schemeClr val="bg1"/>
              </a:solidFill>
              <a:latin typeface="Avenir Medium" panose="0200050302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04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8CDAC-2B3E-CD2E-39C2-61149D26B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BB478D-6B6B-50CE-4D6A-D68E774D6B8C}"/>
              </a:ext>
            </a:extLst>
          </p:cNvPr>
          <p:cNvSpPr txBox="1"/>
          <p:nvPr/>
        </p:nvSpPr>
        <p:spPr>
          <a:xfrm>
            <a:off x="504706" y="1377153"/>
            <a:ext cx="1134160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Sea Beast = Rome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Rises from the sea (13:1)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Blasphemous names (13:1)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Authority over all nations (13:7)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Earth Beast = Jerusalem &amp; Jewish Leadership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Exercises the Authority of the First Beast (13:12)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Makes the earth and all its inhabitants worship the first beast (13:12)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Deceives the entire earth (13:14)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No one can buy or sell without the mark (13:14)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212771-9DEE-38AB-6560-63641B6C56CA}"/>
              </a:ext>
            </a:extLst>
          </p:cNvPr>
          <p:cNvSpPr txBox="1"/>
          <p:nvPr/>
        </p:nvSpPr>
        <p:spPr>
          <a:xfrm>
            <a:off x="2552814" y="347524"/>
            <a:ext cx="9155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The Beasts &amp; Babylon</a:t>
            </a:r>
          </a:p>
        </p:txBody>
      </p:sp>
    </p:spTree>
    <p:extLst>
      <p:ext uri="{BB962C8B-B14F-4D97-AF65-F5344CB8AC3E}">
        <p14:creationId xmlns:p14="http://schemas.microsoft.com/office/powerpoint/2010/main" val="2207750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6CF32-43BE-04F6-EEAB-496ED42BC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CAB09A-EFCB-8588-A358-A1AD6FD76F6C}"/>
              </a:ext>
            </a:extLst>
          </p:cNvPr>
          <p:cNvSpPr txBox="1"/>
          <p:nvPr/>
        </p:nvSpPr>
        <p:spPr>
          <a:xfrm>
            <a:off x="504706" y="1377153"/>
            <a:ext cx="113416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Babylon the Harlot = Jerusalem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“ruling over the kings of the earth” (17:18)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AEE68B-9757-C142-A1EC-C9C25A3227DD}"/>
              </a:ext>
            </a:extLst>
          </p:cNvPr>
          <p:cNvSpPr txBox="1"/>
          <p:nvPr/>
        </p:nvSpPr>
        <p:spPr>
          <a:xfrm>
            <a:off x="2552814" y="347524"/>
            <a:ext cx="9155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The Beasts &amp; Babylon</a:t>
            </a:r>
          </a:p>
        </p:txBody>
      </p:sp>
    </p:spTree>
    <p:extLst>
      <p:ext uri="{BB962C8B-B14F-4D97-AF65-F5344CB8AC3E}">
        <p14:creationId xmlns:p14="http://schemas.microsoft.com/office/powerpoint/2010/main" val="2500193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CBCDF-900B-A47C-9BDA-E389EBC99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323F8B-5930-F4CC-5F6A-3C8807EF8915}"/>
              </a:ext>
            </a:extLst>
          </p:cNvPr>
          <p:cNvSpPr txBox="1"/>
          <p:nvPr/>
        </p:nvSpPr>
        <p:spPr>
          <a:xfrm>
            <a:off x="850395" y="1366002"/>
            <a:ext cx="1049121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The Degree of Persecution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Rev 1:7 – “all tribes of the earth”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Rev 7:9 – “every nation, from all tribes and peoples and languages”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Rev 11:9-10 – “the peoples and tribes and languages and nations…those who dwell on the earth will rejoice…”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Rev 13:7-8 – “over every tribe and people and language and nation, and all who dwell on earth will worship”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Rev 14:6 - ”those who dwell on earth, to every nation and tribe and language and people”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Rev 16:14 – “to the kings of the whole world”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Rev 17:15 – “peoples and multitudes and nations and languages”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Rev 18:3 –”All nations…kings of earth…merchants of earth.”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Rev 18:23 “all nations were deceived”</a:t>
            </a:r>
          </a:p>
          <a:p>
            <a:pPr lvl="1"/>
            <a:endParaRPr lang="en-US" sz="4000" dirty="0">
              <a:solidFill>
                <a:schemeClr val="bg1"/>
              </a:solidFill>
              <a:latin typeface="Avenir Medium" panose="0200050302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20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3CC8F-8BF1-86F0-6B67-266E04831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68F6C4-9C34-CC11-94F4-00EF3C116371}"/>
              </a:ext>
            </a:extLst>
          </p:cNvPr>
          <p:cNvSpPr txBox="1"/>
          <p:nvPr/>
        </p:nvSpPr>
        <p:spPr>
          <a:xfrm>
            <a:off x="244512" y="1183865"/>
            <a:ext cx="1137505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The Reach of the Harlot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Rev 17:1-2 – “seated on many waters, with whom the kings of earth have </a:t>
            </a:r>
            <a:r>
              <a:rPr lang="en-US" sz="2000" dirty="0" err="1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commited</a:t>
            </a:r>
            <a:r>
              <a:rPr lang="en-US" sz="20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…”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Rev 17:5 - “the prostitute of earth’s abominations”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Rev 17:8 – “the dwellers of the earth…marvel”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Rev 17:15 – “the waters are…peoples and multitudes and nations and languages”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Rev 17:18 – “the woman…is the great city that has dominion over the kings of the earth”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Rev 18:3 – ”for all nations have drunk…of her sexual immorality…the kings of earth have committed immorality with her…the merchants of earth have grown rich from…her…living”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Rev 18:4 – ”come out of her…let you take part in her sins, lest you share in her plagues”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Rev 18:11 – “the kings of earth weep…for her”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Rev 18:12 – “the merchants of earth weep…for her”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Rev 18:15 – “The merchants…stand far off”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Rev 18:17 – “all shipmasters and seafaring men…”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Rev 18:19 – “the great city where all who had ships at sea grew rich…”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Rev 18:23 – “all nations were deceived by your sorcery”</a:t>
            </a:r>
          </a:p>
          <a:p>
            <a:pPr lvl="1"/>
            <a:endParaRPr lang="en-US" sz="4000" dirty="0">
              <a:solidFill>
                <a:schemeClr val="bg1"/>
              </a:solidFill>
              <a:latin typeface="Avenir Medium" panose="0200050302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58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F92B5-621D-039D-766B-1A6790CDB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E4F77A-AE09-1FCB-897B-30BB4D6033CD}"/>
              </a:ext>
            </a:extLst>
          </p:cNvPr>
          <p:cNvSpPr txBox="1"/>
          <p:nvPr/>
        </p:nvSpPr>
        <p:spPr>
          <a:xfrm>
            <a:off x="504706" y="1377153"/>
            <a:ext cx="113416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Babylon the Harlot = Jerusalem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“ruling over the kings of the earth” (17:18)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Early Church writings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Destruction of Babylon in Chapter 18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Avenir Medium" panose="0200050302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923F5E-C46D-27A5-D685-3E9EF0FD85FD}"/>
              </a:ext>
            </a:extLst>
          </p:cNvPr>
          <p:cNvSpPr txBox="1"/>
          <p:nvPr/>
        </p:nvSpPr>
        <p:spPr>
          <a:xfrm>
            <a:off x="2552814" y="347524"/>
            <a:ext cx="9155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venir Medium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The Beasts &amp; Babylon</a:t>
            </a:r>
          </a:p>
        </p:txBody>
      </p:sp>
    </p:spTree>
    <p:extLst>
      <p:ext uri="{BB962C8B-B14F-4D97-AF65-F5344CB8AC3E}">
        <p14:creationId xmlns:p14="http://schemas.microsoft.com/office/powerpoint/2010/main" val="2191064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859</TotalTime>
  <Words>647</Words>
  <Application>Microsoft Macintosh PowerPoint</Application>
  <PresentationFormat>Widescreen</PresentationFormat>
  <Paragraphs>64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Avenir Medium</vt:lpstr>
      <vt:lpstr>Calibri</vt:lpstr>
      <vt:lpstr>Calibri Light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Cody Chesser</dc:creator>
  <cp:lastModifiedBy>Cody Chesser</cp:lastModifiedBy>
  <cp:revision>85</cp:revision>
  <dcterms:created xsi:type="dcterms:W3CDTF">2018-09-27T13:36:01Z</dcterms:created>
  <dcterms:modified xsi:type="dcterms:W3CDTF">2025-07-30T01:19:16Z</dcterms:modified>
</cp:coreProperties>
</file>