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1"/>
  </p:notesMasterIdLst>
  <p:sldIdLst>
    <p:sldId id="257" r:id="rId2"/>
    <p:sldId id="258" r:id="rId3"/>
    <p:sldId id="356" r:id="rId4"/>
    <p:sldId id="357" r:id="rId5"/>
    <p:sldId id="358" r:id="rId6"/>
    <p:sldId id="359" r:id="rId7"/>
    <p:sldId id="360" r:id="rId8"/>
    <p:sldId id="361" r:id="rId9"/>
    <p:sldId id="551" r:id="rId10"/>
    <p:sldId id="362" r:id="rId11"/>
    <p:sldId id="363" r:id="rId12"/>
    <p:sldId id="364" r:id="rId13"/>
    <p:sldId id="366" r:id="rId14"/>
    <p:sldId id="365" r:id="rId15"/>
    <p:sldId id="550" r:id="rId16"/>
    <p:sldId id="295" r:id="rId17"/>
    <p:sldId id="368" r:id="rId18"/>
    <p:sldId id="369" r:id="rId19"/>
    <p:sldId id="370" r:id="rId20"/>
    <p:sldId id="371" r:id="rId21"/>
    <p:sldId id="372" r:id="rId22"/>
    <p:sldId id="297" r:id="rId23"/>
    <p:sldId id="373" r:id="rId24"/>
    <p:sldId id="374" r:id="rId25"/>
    <p:sldId id="375" r:id="rId26"/>
    <p:sldId id="377" r:id="rId27"/>
    <p:sldId id="376" r:id="rId28"/>
    <p:sldId id="378" r:id="rId29"/>
    <p:sldId id="354" r:id="rId30"/>
    <p:sldId id="384" r:id="rId31"/>
    <p:sldId id="556" r:id="rId32"/>
    <p:sldId id="555" r:id="rId33"/>
    <p:sldId id="554" r:id="rId34"/>
    <p:sldId id="553" r:id="rId35"/>
    <p:sldId id="552" r:id="rId36"/>
    <p:sldId id="557" r:id="rId37"/>
    <p:sldId id="558" r:id="rId38"/>
    <p:sldId id="300" r:id="rId39"/>
    <p:sldId id="386" r:id="rId40"/>
    <p:sldId id="387" r:id="rId41"/>
    <p:sldId id="388" r:id="rId42"/>
    <p:sldId id="391" r:id="rId43"/>
    <p:sldId id="301" r:id="rId44"/>
    <p:sldId id="389" r:id="rId45"/>
    <p:sldId id="390" r:id="rId46"/>
    <p:sldId id="302" r:id="rId47"/>
    <p:sldId id="303" r:id="rId48"/>
    <p:sldId id="392" r:id="rId49"/>
    <p:sldId id="393" r:id="rId50"/>
    <p:sldId id="394" r:id="rId51"/>
    <p:sldId id="395" r:id="rId52"/>
    <p:sldId id="396" r:id="rId53"/>
    <p:sldId id="397" r:id="rId54"/>
    <p:sldId id="398" r:id="rId55"/>
    <p:sldId id="399" r:id="rId56"/>
    <p:sldId id="400" r:id="rId57"/>
    <p:sldId id="306" r:id="rId58"/>
    <p:sldId id="401" r:id="rId59"/>
    <p:sldId id="402" r:id="rId60"/>
    <p:sldId id="403" r:id="rId61"/>
    <p:sldId id="404" r:id="rId62"/>
    <p:sldId id="405" r:id="rId63"/>
    <p:sldId id="406" r:id="rId64"/>
    <p:sldId id="407" r:id="rId65"/>
    <p:sldId id="408" r:id="rId66"/>
    <p:sldId id="409" r:id="rId67"/>
    <p:sldId id="410" r:id="rId68"/>
    <p:sldId id="411" r:id="rId69"/>
    <p:sldId id="309" r:id="rId70"/>
    <p:sldId id="412" r:id="rId71"/>
    <p:sldId id="413" r:id="rId72"/>
    <p:sldId id="414" r:id="rId73"/>
    <p:sldId id="559" r:id="rId74"/>
    <p:sldId id="560" r:id="rId75"/>
    <p:sldId id="311" r:id="rId76"/>
    <p:sldId id="417" r:id="rId77"/>
    <p:sldId id="314" r:id="rId78"/>
    <p:sldId id="418" r:id="rId79"/>
    <p:sldId id="419" r:id="rId80"/>
    <p:sldId id="420" r:id="rId81"/>
    <p:sldId id="421" r:id="rId82"/>
    <p:sldId id="315" r:id="rId83"/>
    <p:sldId id="561" r:id="rId84"/>
    <p:sldId id="565" r:id="rId85"/>
    <p:sldId id="566" r:id="rId86"/>
    <p:sldId id="564" r:id="rId87"/>
    <p:sldId id="563" r:id="rId88"/>
    <p:sldId id="428" r:id="rId89"/>
    <p:sldId id="562" r:id="rId90"/>
    <p:sldId id="319" r:id="rId91"/>
    <p:sldId id="429" r:id="rId92"/>
    <p:sldId id="430" r:id="rId93"/>
    <p:sldId id="431" r:id="rId94"/>
    <p:sldId id="432" r:id="rId95"/>
    <p:sldId id="320" r:id="rId96"/>
    <p:sldId id="433" r:id="rId97"/>
    <p:sldId id="321" r:id="rId98"/>
    <p:sldId id="434" r:id="rId99"/>
    <p:sldId id="435" r:id="rId100"/>
    <p:sldId id="322" r:id="rId101"/>
    <p:sldId id="436" r:id="rId102"/>
    <p:sldId id="437" r:id="rId103"/>
    <p:sldId id="438" r:id="rId104"/>
    <p:sldId id="439" r:id="rId105"/>
    <p:sldId id="440" r:id="rId106"/>
    <p:sldId id="441" r:id="rId107"/>
    <p:sldId id="442" r:id="rId108"/>
    <p:sldId id="443" r:id="rId109"/>
    <p:sldId id="444" r:id="rId110"/>
    <p:sldId id="323" r:id="rId111"/>
    <p:sldId id="324" r:id="rId112"/>
    <p:sldId id="445" r:id="rId113"/>
    <p:sldId id="446" r:id="rId114"/>
    <p:sldId id="447" r:id="rId115"/>
    <p:sldId id="325" r:id="rId116"/>
    <p:sldId id="448" r:id="rId117"/>
    <p:sldId id="453" r:id="rId118"/>
    <p:sldId id="454" r:id="rId119"/>
    <p:sldId id="449" r:id="rId120"/>
    <p:sldId id="450" r:id="rId121"/>
    <p:sldId id="451" r:id="rId122"/>
    <p:sldId id="455" r:id="rId123"/>
    <p:sldId id="456" r:id="rId124"/>
    <p:sldId id="452" r:id="rId125"/>
    <p:sldId id="326" r:id="rId126"/>
    <p:sldId id="457" r:id="rId127"/>
    <p:sldId id="459" r:id="rId128"/>
    <p:sldId id="460" r:id="rId129"/>
    <p:sldId id="327" r:id="rId130"/>
    <p:sldId id="329" r:id="rId131"/>
    <p:sldId id="461" r:id="rId132"/>
    <p:sldId id="467" r:id="rId133"/>
    <p:sldId id="469" r:id="rId134"/>
    <p:sldId id="462" r:id="rId135"/>
    <p:sldId id="468" r:id="rId136"/>
    <p:sldId id="463" r:id="rId137"/>
    <p:sldId id="470" r:id="rId138"/>
    <p:sldId id="464" r:id="rId139"/>
    <p:sldId id="549" r:id="rId140"/>
    <p:sldId id="471" r:id="rId141"/>
    <p:sldId id="338" r:id="rId142"/>
    <p:sldId id="472" r:id="rId143"/>
    <p:sldId id="473" r:id="rId144"/>
    <p:sldId id="330" r:id="rId145"/>
    <p:sldId id="474" r:id="rId146"/>
    <p:sldId id="331" r:id="rId147"/>
    <p:sldId id="475" r:id="rId148"/>
    <p:sldId id="476" r:id="rId149"/>
    <p:sldId id="477" r:id="rId150"/>
    <p:sldId id="478" r:id="rId151"/>
    <p:sldId id="481" r:id="rId152"/>
    <p:sldId id="482" r:id="rId153"/>
    <p:sldId id="480" r:id="rId154"/>
    <p:sldId id="484" r:id="rId155"/>
    <p:sldId id="485" r:id="rId156"/>
    <p:sldId id="486" r:id="rId157"/>
    <p:sldId id="487" r:id="rId158"/>
    <p:sldId id="488" r:id="rId159"/>
    <p:sldId id="497" r:id="rId160"/>
    <p:sldId id="498" r:id="rId161"/>
    <p:sldId id="499" r:id="rId162"/>
    <p:sldId id="500" r:id="rId163"/>
    <p:sldId id="501" r:id="rId164"/>
    <p:sldId id="502" r:id="rId165"/>
    <p:sldId id="503" r:id="rId166"/>
    <p:sldId id="496" r:id="rId167"/>
    <p:sldId id="336" r:id="rId168"/>
    <p:sldId id="504" r:id="rId169"/>
    <p:sldId id="505" r:id="rId170"/>
    <p:sldId id="506" r:id="rId171"/>
    <p:sldId id="507" r:id="rId172"/>
    <p:sldId id="508" r:id="rId173"/>
    <p:sldId id="337" r:id="rId174"/>
    <p:sldId id="510" r:id="rId175"/>
    <p:sldId id="511" r:id="rId176"/>
    <p:sldId id="512" r:id="rId177"/>
    <p:sldId id="513" r:id="rId178"/>
    <p:sldId id="514" r:id="rId179"/>
    <p:sldId id="515" r:id="rId180"/>
    <p:sldId id="509" r:id="rId181"/>
    <p:sldId id="339" r:id="rId182"/>
    <p:sldId id="340" r:id="rId183"/>
    <p:sldId id="516" r:id="rId184"/>
    <p:sldId id="517" r:id="rId185"/>
    <p:sldId id="518" r:id="rId186"/>
    <p:sldId id="519" r:id="rId187"/>
    <p:sldId id="520" r:id="rId188"/>
    <p:sldId id="521" r:id="rId189"/>
    <p:sldId id="522" r:id="rId190"/>
    <p:sldId id="523" r:id="rId191"/>
    <p:sldId id="524" r:id="rId192"/>
    <p:sldId id="525" r:id="rId193"/>
    <p:sldId id="526" r:id="rId194"/>
    <p:sldId id="527" r:id="rId195"/>
    <p:sldId id="528" r:id="rId196"/>
    <p:sldId id="529" r:id="rId197"/>
    <p:sldId id="530" r:id="rId198"/>
    <p:sldId id="531" r:id="rId199"/>
    <p:sldId id="532" r:id="rId200"/>
    <p:sldId id="533" r:id="rId201"/>
    <p:sldId id="534" r:id="rId202"/>
    <p:sldId id="535" r:id="rId203"/>
    <p:sldId id="536" r:id="rId204"/>
    <p:sldId id="347" r:id="rId205"/>
    <p:sldId id="349" r:id="rId206"/>
    <p:sldId id="537" r:id="rId207"/>
    <p:sldId id="538" r:id="rId208"/>
    <p:sldId id="539" r:id="rId209"/>
    <p:sldId id="540" r:id="rId210"/>
    <p:sldId id="541" r:id="rId211"/>
    <p:sldId id="542" r:id="rId212"/>
    <p:sldId id="350" r:id="rId213"/>
    <p:sldId id="543" r:id="rId214"/>
    <p:sldId id="544" r:id="rId215"/>
    <p:sldId id="545" r:id="rId216"/>
    <p:sldId id="546" r:id="rId217"/>
    <p:sldId id="548" r:id="rId218"/>
    <p:sldId id="351" r:id="rId219"/>
    <p:sldId id="547" r:id="rId22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FFFF"/>
    <a:srgbClr val="0066FF"/>
    <a:srgbClr val="FF0000"/>
    <a:srgbClr val="FFFF00"/>
    <a:srgbClr val="1C1C1C"/>
    <a:srgbClr val="4D4D4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2" autoAdjust="0"/>
    <p:restoredTop sz="94609" autoAdjust="0"/>
  </p:normalViewPr>
  <p:slideViewPr>
    <p:cSldViewPr>
      <p:cViewPr varScale="1">
        <p:scale>
          <a:sx n="56" d="100"/>
          <a:sy n="56" d="100"/>
        </p:scale>
        <p:origin x="150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notesMaster" Target="notesMasters/notes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theme" Target="theme/theme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509CBC19-EDAC-48D5-8FCE-D9EBA50F3306}" type="datetimeFigureOut">
              <a:rPr lang="en-US" smtClean="0"/>
              <a:t>4/1/2023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D15D6048-8368-4DE8-AF91-063C4F9204D8}" type="slidenum">
              <a:rPr lang="en-US" smtClean="0"/>
              <a:t>‹#›</a:t>
            </a:fld>
            <a:endParaRPr lang="en-US"/>
          </a:p>
        </p:txBody>
      </p:sp>
    </p:spTree>
    <p:extLst>
      <p:ext uri="{BB962C8B-B14F-4D97-AF65-F5344CB8AC3E}">
        <p14:creationId xmlns:p14="http://schemas.microsoft.com/office/powerpoint/2010/main" val="526292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Albright, William F. (1953), Archaeology and the Religion of Israel (Baltimore, MD: Johns Hopkins University Press),</a:t>
            </a:r>
            <a:r>
              <a:rPr lang="en-US" baseline="0" dirty="0"/>
              <a:t> p. 176.</a:t>
            </a:r>
            <a:endParaRPr lang="en-US" dirty="0"/>
          </a:p>
        </p:txBody>
      </p:sp>
      <p:sp>
        <p:nvSpPr>
          <p:cNvPr id="4" name="Slide Number Placeholder 3"/>
          <p:cNvSpPr>
            <a:spLocks noGrp="1"/>
          </p:cNvSpPr>
          <p:nvPr>
            <p:ph type="sldNum" sz="quarter" idx="10"/>
          </p:nvPr>
        </p:nvSpPr>
        <p:spPr/>
        <p:txBody>
          <a:bodyPr/>
          <a:lstStyle/>
          <a:p>
            <a:fld id="{D15D6048-8368-4DE8-AF91-063C4F9204D8}" type="slidenum">
              <a:rPr lang="en-US" smtClean="0"/>
              <a:t>160</a:t>
            </a:fld>
            <a:endParaRPr lang="en-US"/>
          </a:p>
        </p:txBody>
      </p:sp>
    </p:spTree>
    <p:extLst>
      <p:ext uri="{BB962C8B-B14F-4D97-AF65-F5344CB8AC3E}">
        <p14:creationId xmlns:p14="http://schemas.microsoft.com/office/powerpoint/2010/main" val="2929561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a:t>Glueck</a:t>
            </a:r>
            <a:r>
              <a:rPr lang="en-US" i="0" dirty="0"/>
              <a:t>, Nelson</a:t>
            </a:r>
            <a:r>
              <a:rPr lang="en-US" i="0" baseline="0" dirty="0"/>
              <a:t> (1959), </a:t>
            </a:r>
            <a:r>
              <a:rPr lang="en-US" i="1" dirty="0"/>
              <a:t>Rivers in the Desert: A History of the Negev </a:t>
            </a:r>
            <a:r>
              <a:rPr lang="en-US" dirty="0"/>
              <a:t>(New York: Farrar, Strauss, and</a:t>
            </a:r>
          </a:p>
          <a:p>
            <a:r>
              <a:rPr lang="en-US" dirty="0"/>
              <a:t>Cudahy),</a:t>
            </a:r>
            <a:r>
              <a:rPr lang="en-US" baseline="0" dirty="0"/>
              <a:t> p. 31.</a:t>
            </a:r>
            <a:endParaRPr lang="en-US" dirty="0"/>
          </a:p>
        </p:txBody>
      </p:sp>
      <p:sp>
        <p:nvSpPr>
          <p:cNvPr id="4" name="Slide Number Placeholder 3"/>
          <p:cNvSpPr>
            <a:spLocks noGrp="1"/>
          </p:cNvSpPr>
          <p:nvPr>
            <p:ph type="sldNum" sz="quarter" idx="10"/>
          </p:nvPr>
        </p:nvSpPr>
        <p:spPr/>
        <p:txBody>
          <a:bodyPr/>
          <a:lstStyle/>
          <a:p>
            <a:fld id="{D15D6048-8368-4DE8-AF91-063C4F9204D8}" type="slidenum">
              <a:rPr lang="en-US" smtClean="0"/>
              <a:t>162</a:t>
            </a:fld>
            <a:endParaRPr lang="en-US"/>
          </a:p>
        </p:txBody>
      </p:sp>
    </p:spTree>
    <p:extLst>
      <p:ext uri="{BB962C8B-B14F-4D97-AF65-F5344CB8AC3E}">
        <p14:creationId xmlns:p14="http://schemas.microsoft.com/office/powerpoint/2010/main" val="2348336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Moffitt, Jerry (1993), “Arguments Used to Establish an Inerrant, Infallible Bible,” Biblical Inerrancy, ed. Jerry Moffitt (Portland, TX: Portland Church of Christ), p. </a:t>
            </a:r>
            <a:r>
              <a:rPr lang="en-US"/>
              <a:t>129.</a:t>
            </a:r>
            <a:endParaRPr lang="en-US" dirty="0"/>
          </a:p>
        </p:txBody>
      </p:sp>
      <p:sp>
        <p:nvSpPr>
          <p:cNvPr id="4" name="Slide Number Placeholder 3"/>
          <p:cNvSpPr>
            <a:spLocks noGrp="1"/>
          </p:cNvSpPr>
          <p:nvPr>
            <p:ph type="sldNum" sz="quarter" idx="10"/>
          </p:nvPr>
        </p:nvSpPr>
        <p:spPr/>
        <p:txBody>
          <a:bodyPr/>
          <a:lstStyle/>
          <a:p>
            <a:fld id="{D15D6048-8368-4DE8-AF91-063C4F9204D8}" type="slidenum">
              <a:rPr lang="en-US" smtClean="0"/>
              <a:t>164</a:t>
            </a:fld>
            <a:endParaRPr lang="en-US"/>
          </a:p>
        </p:txBody>
      </p:sp>
    </p:spTree>
    <p:extLst>
      <p:ext uri="{BB962C8B-B14F-4D97-AF65-F5344CB8AC3E}">
        <p14:creationId xmlns:p14="http://schemas.microsoft.com/office/powerpoint/2010/main" val="224866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5E32684-4E0D-4A71-B4BD-A41FA545C96D}" type="slidenum">
              <a:rPr lang="en-US" altLang="en-US"/>
              <a:pPr>
                <a:defRPr/>
              </a:pPr>
              <a:t>‹#›</a:t>
            </a:fld>
            <a:endParaRPr lang="en-US" altLang="en-US"/>
          </a:p>
        </p:txBody>
      </p:sp>
    </p:spTree>
    <p:extLst>
      <p:ext uri="{BB962C8B-B14F-4D97-AF65-F5344CB8AC3E}">
        <p14:creationId xmlns:p14="http://schemas.microsoft.com/office/powerpoint/2010/main" val="74618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DBDD513-41F6-4DD5-8CF1-A3A3F020D240}" type="slidenum">
              <a:rPr lang="en-US" altLang="en-US"/>
              <a:pPr>
                <a:defRPr/>
              </a:pPr>
              <a:t>‹#›</a:t>
            </a:fld>
            <a:endParaRPr lang="en-US" altLang="en-US"/>
          </a:p>
        </p:txBody>
      </p:sp>
    </p:spTree>
    <p:extLst>
      <p:ext uri="{BB962C8B-B14F-4D97-AF65-F5344CB8AC3E}">
        <p14:creationId xmlns:p14="http://schemas.microsoft.com/office/powerpoint/2010/main" val="6449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C25261A-9B4C-46A1-B3D6-C20917329CAE}" type="slidenum">
              <a:rPr lang="en-US" altLang="en-US"/>
              <a:pPr>
                <a:defRPr/>
              </a:pPr>
              <a:t>‹#›</a:t>
            </a:fld>
            <a:endParaRPr lang="en-US" altLang="en-US"/>
          </a:p>
        </p:txBody>
      </p:sp>
    </p:spTree>
    <p:extLst>
      <p:ext uri="{BB962C8B-B14F-4D97-AF65-F5344CB8AC3E}">
        <p14:creationId xmlns:p14="http://schemas.microsoft.com/office/powerpoint/2010/main" val="706020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0605BFB-C18F-47F8-B9F0-2B8B86874976}" type="slidenum">
              <a:rPr lang="en-US" altLang="en-US"/>
              <a:pPr>
                <a:defRPr/>
              </a:pPr>
              <a:t>‹#›</a:t>
            </a:fld>
            <a:endParaRPr lang="en-US" altLang="en-US"/>
          </a:p>
        </p:txBody>
      </p:sp>
    </p:spTree>
    <p:extLst>
      <p:ext uri="{BB962C8B-B14F-4D97-AF65-F5344CB8AC3E}">
        <p14:creationId xmlns:p14="http://schemas.microsoft.com/office/powerpoint/2010/main" val="94100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8EDFAC2-A601-485B-BAF2-D4935DBA5FD0}" type="slidenum">
              <a:rPr lang="en-US" altLang="en-US"/>
              <a:pPr>
                <a:defRPr/>
              </a:pPr>
              <a:t>‹#›</a:t>
            </a:fld>
            <a:endParaRPr lang="en-US" altLang="en-US"/>
          </a:p>
        </p:txBody>
      </p:sp>
    </p:spTree>
    <p:extLst>
      <p:ext uri="{BB962C8B-B14F-4D97-AF65-F5344CB8AC3E}">
        <p14:creationId xmlns:p14="http://schemas.microsoft.com/office/powerpoint/2010/main" val="139054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60C2FCE-BC1A-47DB-8D3F-DCFE9DF5D22E}" type="slidenum">
              <a:rPr lang="en-US" altLang="en-US"/>
              <a:pPr>
                <a:defRPr/>
              </a:pPr>
              <a:t>‹#›</a:t>
            </a:fld>
            <a:endParaRPr lang="en-US" altLang="en-US"/>
          </a:p>
        </p:txBody>
      </p:sp>
    </p:spTree>
    <p:extLst>
      <p:ext uri="{BB962C8B-B14F-4D97-AF65-F5344CB8AC3E}">
        <p14:creationId xmlns:p14="http://schemas.microsoft.com/office/powerpoint/2010/main" val="3314116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BD58432-ACFB-4400-9A90-4442DCC25047}" type="slidenum">
              <a:rPr lang="en-US" altLang="en-US"/>
              <a:pPr>
                <a:defRPr/>
              </a:pPr>
              <a:t>‹#›</a:t>
            </a:fld>
            <a:endParaRPr lang="en-US" altLang="en-US"/>
          </a:p>
        </p:txBody>
      </p:sp>
    </p:spTree>
    <p:extLst>
      <p:ext uri="{BB962C8B-B14F-4D97-AF65-F5344CB8AC3E}">
        <p14:creationId xmlns:p14="http://schemas.microsoft.com/office/powerpoint/2010/main" val="2013122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DE4112E-801B-4BEB-AE61-5B5526FD2B24}" type="slidenum">
              <a:rPr lang="en-US" altLang="en-US"/>
              <a:pPr>
                <a:defRPr/>
              </a:pPr>
              <a:t>‹#›</a:t>
            </a:fld>
            <a:endParaRPr lang="en-US" altLang="en-US"/>
          </a:p>
        </p:txBody>
      </p:sp>
    </p:spTree>
    <p:extLst>
      <p:ext uri="{BB962C8B-B14F-4D97-AF65-F5344CB8AC3E}">
        <p14:creationId xmlns:p14="http://schemas.microsoft.com/office/powerpoint/2010/main" val="2808729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511E42B-22CA-43CB-BC49-7211F2E7AAA0}" type="slidenum">
              <a:rPr lang="en-US" altLang="en-US"/>
              <a:pPr>
                <a:defRPr/>
              </a:pPr>
              <a:t>‹#›</a:t>
            </a:fld>
            <a:endParaRPr lang="en-US" altLang="en-US"/>
          </a:p>
        </p:txBody>
      </p:sp>
    </p:spTree>
    <p:extLst>
      <p:ext uri="{BB962C8B-B14F-4D97-AF65-F5344CB8AC3E}">
        <p14:creationId xmlns:p14="http://schemas.microsoft.com/office/powerpoint/2010/main" val="2671054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C50FDC5-37B8-441F-9702-FF9303BB9076}" type="slidenum">
              <a:rPr lang="en-US" altLang="en-US"/>
              <a:pPr>
                <a:defRPr/>
              </a:pPr>
              <a:t>‹#›</a:t>
            </a:fld>
            <a:endParaRPr lang="en-US" altLang="en-US"/>
          </a:p>
        </p:txBody>
      </p:sp>
    </p:spTree>
    <p:extLst>
      <p:ext uri="{BB962C8B-B14F-4D97-AF65-F5344CB8AC3E}">
        <p14:creationId xmlns:p14="http://schemas.microsoft.com/office/powerpoint/2010/main" val="3924755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E2F29F0-FBF6-42D7-B97D-FAFDDCC2DF58}" type="slidenum">
              <a:rPr lang="en-US" altLang="en-US"/>
              <a:pPr>
                <a:defRPr/>
              </a:pPr>
              <a:t>‹#›</a:t>
            </a:fld>
            <a:endParaRPr lang="en-US" altLang="en-US"/>
          </a:p>
        </p:txBody>
      </p:sp>
    </p:spTree>
    <p:extLst>
      <p:ext uri="{BB962C8B-B14F-4D97-AF65-F5344CB8AC3E}">
        <p14:creationId xmlns:p14="http://schemas.microsoft.com/office/powerpoint/2010/main" val="2291803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C1C1C"/>
            </a:gs>
            <a:gs pos="50000">
              <a:srgbClr val="000099"/>
            </a:gs>
            <a:gs pos="100000">
              <a:srgbClr val="1C1C1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DA64DD3E-C6B8-4E4E-9E1A-B1FF869D31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2130425"/>
            <a:ext cx="8610600" cy="1470025"/>
          </a:xfrm>
        </p:spPr>
        <p:txBody>
          <a:bodyPr/>
          <a:lstStyle/>
          <a:p>
            <a:pPr eaLnBrk="1" hangingPunct="1">
              <a:defRPr/>
            </a:pPr>
            <a:r>
              <a:rPr lang="en-US" altLang="en-US" b="1">
                <a:solidFill>
                  <a:srgbClr val="FFFF00"/>
                </a:solidFill>
                <a:effectLst>
                  <a:outerShdw blurRad="38100" dist="38100" dir="2700000" algn="tl">
                    <a:srgbClr val="000000"/>
                  </a:outerShdw>
                </a:effectLst>
              </a:rPr>
              <a:t>Is The Bible The Word Of God?</a:t>
            </a:r>
          </a:p>
        </p:txBody>
      </p:sp>
      <p:sp>
        <p:nvSpPr>
          <p:cNvPr id="4100" name="Text Box 4"/>
          <p:cNvSpPr txBox="1">
            <a:spLocks noChangeArrowheads="1"/>
          </p:cNvSpPr>
          <p:nvPr/>
        </p:nvSpPr>
        <p:spPr bwMode="auto">
          <a:xfrm>
            <a:off x="4191000" y="5257800"/>
            <a:ext cx="10271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1000">
                <a:solidFill>
                  <a:schemeClr val="bg1"/>
                </a:solidFill>
                <a:effectLst>
                  <a:outerShdw blurRad="38100" dist="38100" dir="2700000" algn="tl">
                    <a:srgbClr val="000000"/>
                  </a:outerShdw>
                </a:effectLst>
                <a:latin typeface="Arial" charset="0"/>
              </a:rPr>
              <a:t>By David Dann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dirty="0">
                <a:solidFill>
                  <a:srgbClr val="FFFF00"/>
                </a:solidFill>
                <a:effectLst>
                  <a:outerShdw blurRad="38100" dist="38100" dir="2700000" algn="tl">
                    <a:srgbClr val="000000"/>
                  </a:outerShdw>
                </a:effectLst>
              </a:rPr>
              <a:t>Since God Exists:</a:t>
            </a:r>
          </a:p>
        </p:txBody>
      </p:sp>
      <p:sp>
        <p:nvSpPr>
          <p:cNvPr id="111619" name="Text Box 3"/>
          <p:cNvSpPr txBox="1">
            <a:spLocks noChangeArrowheads="1"/>
          </p:cNvSpPr>
          <p:nvPr/>
        </p:nvSpPr>
        <p:spPr bwMode="auto">
          <a:xfrm>
            <a:off x="685800" y="1676400"/>
            <a:ext cx="80772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dirty="0">
                <a:solidFill>
                  <a:srgbClr val="FFFF00"/>
                </a:solidFill>
                <a:effectLst>
                  <a:outerShdw blurRad="38100" dist="38100" dir="2700000" algn="tl">
                    <a:srgbClr val="000000"/>
                  </a:outerShdw>
                </a:effectLst>
              </a:rPr>
              <a:t>We must decide whether or not He has revealed His will to mankind.</a:t>
            </a:r>
          </a:p>
          <a:p>
            <a:pPr>
              <a:spcBef>
                <a:spcPct val="35000"/>
              </a:spcBef>
              <a:defRPr/>
            </a:pPr>
            <a:r>
              <a:rPr lang="en-US" altLang="en-US" sz="2800" i="1" dirty="0">
                <a:solidFill>
                  <a:schemeClr val="bg1"/>
                </a:solidFill>
                <a:effectLst>
                  <a:outerShdw blurRad="38100" dist="38100" dir="2700000" algn="tl">
                    <a:srgbClr val="000000"/>
                  </a:outerShdw>
                </a:effectLst>
              </a:rPr>
              <a:t>	</a:t>
            </a:r>
            <a:r>
              <a:rPr lang="en-US" altLang="en-US" sz="2800" i="1" u="sng" dirty="0">
                <a:solidFill>
                  <a:schemeClr val="bg1"/>
                </a:solidFill>
                <a:effectLst>
                  <a:outerShdw blurRad="38100" dist="38100" dir="2700000" algn="tl">
                    <a:srgbClr val="000000"/>
                  </a:outerShdw>
                </a:effectLst>
              </a:rPr>
              <a:t>Reveal</a:t>
            </a:r>
            <a:r>
              <a:rPr lang="en-US" altLang="en-US" sz="2800" i="1" dirty="0">
                <a:solidFill>
                  <a:schemeClr val="bg1"/>
                </a:solidFill>
                <a:effectLst>
                  <a:outerShdw blurRad="38100" dist="38100" dir="2700000" algn="tl">
                    <a:srgbClr val="000000"/>
                  </a:outerShdw>
                </a:effectLst>
              </a:rPr>
              <a:t>– to uncover, to make known</a:t>
            </a:r>
          </a:p>
          <a:p>
            <a:pPr>
              <a:spcBef>
                <a:spcPct val="35000"/>
              </a:spcBef>
              <a:defRPr/>
            </a:pPr>
            <a:endParaRPr lang="en-US" altLang="en-US" sz="2800" dirty="0">
              <a:solidFill>
                <a:srgbClr val="FFFF00"/>
              </a:solidFill>
              <a:effectLst>
                <a:outerShdw blurRad="38100" dist="38100" dir="2700000" algn="tl">
                  <a:srgbClr val="000000"/>
                </a:outerShdw>
              </a:effectLs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A Consistent Message</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A Consistent Message</a:t>
            </a:r>
          </a:p>
        </p:txBody>
      </p:sp>
      <p:sp>
        <p:nvSpPr>
          <p:cNvPr id="187395" name="Text Box 3"/>
          <p:cNvSpPr txBox="1">
            <a:spLocks noChangeArrowheads="1"/>
          </p:cNvSpPr>
          <p:nvPr/>
        </p:nvSpPr>
        <p:spPr bwMode="auto">
          <a:xfrm>
            <a:off x="685800" y="16002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 Written over a 1,500 year span.</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A Consistent Message</a:t>
            </a:r>
          </a:p>
        </p:txBody>
      </p:sp>
      <p:sp>
        <p:nvSpPr>
          <p:cNvPr id="188419" name="Text Box 3"/>
          <p:cNvSpPr txBox="1">
            <a:spLocks noChangeArrowheads="1"/>
          </p:cNvSpPr>
          <p:nvPr/>
        </p:nvSpPr>
        <p:spPr bwMode="auto">
          <a:xfrm>
            <a:off x="685800" y="1600200"/>
            <a:ext cx="8077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 Written over a 1,500 year span.</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 Written by over 40 different authors.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A Consistent Message</a:t>
            </a:r>
          </a:p>
        </p:txBody>
      </p:sp>
      <p:sp>
        <p:nvSpPr>
          <p:cNvPr id="189443" name="Text Box 3"/>
          <p:cNvSpPr txBox="1">
            <a:spLocks noChangeArrowheads="1"/>
          </p:cNvSpPr>
          <p:nvPr/>
        </p:nvSpPr>
        <p:spPr bwMode="auto">
          <a:xfrm>
            <a:off x="685800" y="1600200"/>
            <a:ext cx="80772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 Written over a 1,500 year span.</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 Written by over 40 different authors.</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Written by men of diverse background (i.e. fishermen, statesmen, kings, herdsmen, etc.).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A Consistent Message</a:t>
            </a:r>
          </a:p>
        </p:txBody>
      </p:sp>
      <p:sp>
        <p:nvSpPr>
          <p:cNvPr id="190467" name="Text Box 3"/>
          <p:cNvSpPr txBox="1">
            <a:spLocks noChangeArrowheads="1"/>
          </p:cNvSpPr>
          <p:nvPr/>
        </p:nvSpPr>
        <p:spPr bwMode="auto">
          <a:xfrm>
            <a:off x="685800" y="1600200"/>
            <a:ext cx="8077200" cy="255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 Written over a 1,500 year span.</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 Written by over 40 different authors.</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Written by men of diverse background (i.e. fishermen, statesmen, kings, herdsmen, etc.). </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Written in a wide variety of locations (i.e. prison, wilderness, palace, etc.).</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A Consistent Message</a:t>
            </a:r>
          </a:p>
        </p:txBody>
      </p:sp>
      <p:sp>
        <p:nvSpPr>
          <p:cNvPr id="191491" name="Text Box 3"/>
          <p:cNvSpPr txBox="1">
            <a:spLocks noChangeArrowheads="1"/>
          </p:cNvSpPr>
          <p:nvPr/>
        </p:nvSpPr>
        <p:spPr bwMode="auto">
          <a:xfrm>
            <a:off x="685800" y="1600200"/>
            <a:ext cx="807720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 Written over a 1,500 year span.</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 Written by over 40 different authors.</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Written by men of diverse background (i.e. fishermen, statesmen, kings, herdsmen, etc.). </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Written in a wide variety of locations (i.e. prison, wilderness, palace, etc.).</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Written under various conditions (i.e. times of war, times of peace).</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A Consistent Message</a:t>
            </a:r>
          </a:p>
        </p:txBody>
      </p:sp>
      <p:sp>
        <p:nvSpPr>
          <p:cNvPr id="192515" name="Text Box 3"/>
          <p:cNvSpPr txBox="1">
            <a:spLocks noChangeArrowheads="1"/>
          </p:cNvSpPr>
          <p:nvPr/>
        </p:nvSpPr>
        <p:spPr bwMode="auto">
          <a:xfrm>
            <a:off x="685800" y="1600200"/>
            <a:ext cx="8077200"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 Written over a 1,500 year span.</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 Written by over 40 different authors.</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Written by men of diverse background (i.e. fishermen, statesmen, kings, herdsmen, etc.). </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Written in a wide variety of locations (i.e. prison, wilderness, palace, etc.).</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Written under various conditions (i.e. times of war, times of peace).</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 Written on three continents: Asia, Africa, Europe.</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A Consistent Message</a:t>
            </a:r>
          </a:p>
        </p:txBody>
      </p:sp>
      <p:sp>
        <p:nvSpPr>
          <p:cNvPr id="193539" name="Text Box 3"/>
          <p:cNvSpPr txBox="1">
            <a:spLocks noChangeArrowheads="1"/>
          </p:cNvSpPr>
          <p:nvPr/>
        </p:nvSpPr>
        <p:spPr bwMode="auto">
          <a:xfrm>
            <a:off x="685800" y="1600200"/>
            <a:ext cx="80772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 Written over a 1,500 year span.</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 Written by over 40 different authors.</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Written by men of diverse background (i.e. fishermen, statesmen, kings, herdsmen, etc.). </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Written in a wide variety of locations (i.e. prison, wilderness, palace, etc.).</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Written under various conditions (i.e. times of war, times of peace).</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 Written on three continents: Asia, Africa, Europe.</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 Written in three languages: Hebrew, Aramaic, Greek.</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A Consistent Message</a:t>
            </a:r>
          </a:p>
        </p:txBody>
      </p:sp>
      <p:sp>
        <p:nvSpPr>
          <p:cNvPr id="194563" name="Text Box 3"/>
          <p:cNvSpPr txBox="1">
            <a:spLocks noChangeArrowheads="1"/>
          </p:cNvSpPr>
          <p:nvPr/>
        </p:nvSpPr>
        <p:spPr bwMode="auto">
          <a:xfrm>
            <a:off x="685800" y="1600200"/>
            <a:ext cx="8077200" cy="511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 Written over a 1,500 year span.</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 Written by over 40 different authors.</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Written by men of diverse background (i.e. fishermen, statesmen, kings, herdsmen, etc.). </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Written in a wide variety of locations (i.e. prison, wilderness, palace, etc.).</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Written under various conditions (i.e. times of war, times of peace).</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 Written on three continents: Asia, Africa, Europe.</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 Written in three languages: Hebrew, Aramaic, Greek.</a:t>
            </a:r>
          </a:p>
          <a:p>
            <a:pPr>
              <a:spcBef>
                <a:spcPct val="25000"/>
              </a:spcBef>
              <a:buFontTx/>
              <a:buAutoNum type="arabicPeriod"/>
              <a:defRPr/>
            </a:pPr>
            <a:r>
              <a:rPr lang="en-US" altLang="en-US" sz="2400">
                <a:solidFill>
                  <a:schemeClr val="bg1"/>
                </a:solidFill>
                <a:effectLst>
                  <a:outerShdw blurRad="38100" dist="38100" dir="2700000" algn="tl">
                    <a:srgbClr val="000000"/>
                  </a:outerShdw>
                </a:effectLst>
              </a:rPr>
              <a:t>Contains subject matter dealing with hundreds of the most controversial issues.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195587" name="Text Box 3"/>
          <p:cNvSpPr txBox="1">
            <a:spLocks noChangeArrowheads="1"/>
          </p:cNvSpPr>
          <p:nvPr/>
        </p:nvSpPr>
        <p:spPr bwMode="auto">
          <a:xfrm>
            <a:off x="685800" y="1600200"/>
            <a:ext cx="8077200"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Unity</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Is it likely that the Bible would present a consistent message?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dirty="0">
                <a:solidFill>
                  <a:srgbClr val="FFFF00"/>
                </a:solidFill>
                <a:effectLst>
                  <a:outerShdw blurRad="38100" dist="38100" dir="2700000" algn="tl">
                    <a:srgbClr val="000000"/>
                  </a:outerShdw>
                </a:effectLst>
              </a:rPr>
              <a:t>Since God Exists:</a:t>
            </a:r>
          </a:p>
        </p:txBody>
      </p:sp>
      <p:sp>
        <p:nvSpPr>
          <p:cNvPr id="112643" name="Text Box 3"/>
          <p:cNvSpPr txBox="1">
            <a:spLocks noChangeArrowheads="1"/>
          </p:cNvSpPr>
          <p:nvPr/>
        </p:nvSpPr>
        <p:spPr bwMode="auto">
          <a:xfrm>
            <a:off x="685800" y="1676400"/>
            <a:ext cx="8077200" cy="232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dirty="0">
                <a:solidFill>
                  <a:srgbClr val="FFFF00"/>
                </a:solidFill>
                <a:effectLst>
                  <a:outerShdw blurRad="38100" dist="38100" dir="2700000" algn="tl">
                    <a:srgbClr val="000000"/>
                  </a:outerShdw>
                </a:effectLst>
              </a:rPr>
              <a:t>We must decide whether or not He has revealed His will to mankind.</a:t>
            </a:r>
          </a:p>
          <a:p>
            <a:pPr>
              <a:spcBef>
                <a:spcPct val="35000"/>
              </a:spcBef>
              <a:defRPr/>
            </a:pPr>
            <a:r>
              <a:rPr lang="en-US" altLang="en-US" sz="2800" i="1" dirty="0">
                <a:solidFill>
                  <a:schemeClr val="bg1"/>
                </a:solidFill>
                <a:effectLst>
                  <a:outerShdw blurRad="38100" dist="38100" dir="2700000" algn="tl">
                    <a:srgbClr val="000000"/>
                  </a:outerShdw>
                </a:effectLst>
              </a:rPr>
              <a:t>	</a:t>
            </a:r>
            <a:r>
              <a:rPr lang="en-US" altLang="en-US" sz="2800" i="1" u="sng" dirty="0">
                <a:solidFill>
                  <a:schemeClr val="bg1"/>
                </a:solidFill>
                <a:effectLst>
                  <a:outerShdw blurRad="38100" dist="38100" dir="2700000" algn="tl">
                    <a:srgbClr val="000000"/>
                  </a:outerShdw>
                </a:effectLst>
              </a:rPr>
              <a:t>Reveal</a:t>
            </a:r>
            <a:r>
              <a:rPr lang="en-US" altLang="en-US" sz="2800" i="1" dirty="0">
                <a:solidFill>
                  <a:schemeClr val="bg1"/>
                </a:solidFill>
                <a:effectLst>
                  <a:outerShdw blurRad="38100" dist="38100" dir="2700000" algn="tl">
                    <a:srgbClr val="000000"/>
                  </a:outerShdw>
                </a:effectLst>
              </a:rPr>
              <a:t>– to uncover, to make known</a:t>
            </a:r>
          </a:p>
          <a:p>
            <a:pPr>
              <a:spcBef>
                <a:spcPct val="35000"/>
              </a:spcBef>
              <a:buFontTx/>
              <a:buChar char="•"/>
              <a:defRPr/>
            </a:pPr>
            <a:r>
              <a:rPr lang="en-US" altLang="en-US" sz="3200" dirty="0">
                <a:solidFill>
                  <a:srgbClr val="FFFF00"/>
                </a:solidFill>
                <a:effectLst>
                  <a:outerShdw blurRad="38100" dist="38100" dir="2700000" algn="tl">
                    <a:srgbClr val="000000"/>
                  </a:outerShdw>
                </a:effectLst>
              </a:rPr>
              <a:t> We have two choices: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71683" name="Text Box 3"/>
          <p:cNvSpPr txBox="1">
            <a:spLocks noChangeArrowheads="1"/>
          </p:cNvSpPr>
          <p:nvPr/>
        </p:nvSpPr>
        <p:spPr bwMode="auto">
          <a:xfrm>
            <a:off x="685800" y="1600200"/>
            <a:ext cx="8077200" cy="270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Unity</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Is it likely that the Bible would present a consistent message?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In spite of all of this diversity, the Bible still presents a consistent, unified message throughout and never contradicts itself.</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196611" name="Text Box 3"/>
          <p:cNvSpPr txBox="1">
            <a:spLocks noChangeArrowheads="1"/>
          </p:cNvSpPr>
          <p:nvPr/>
        </p:nvSpPr>
        <p:spPr bwMode="auto">
          <a:xfrm>
            <a:off x="685800" y="1600200"/>
            <a:ext cx="80772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2"/>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Fulfilled Prophecies</a:t>
            </a:r>
            <a:r>
              <a:rPr lang="en-US" altLang="en-US" sz="3200">
                <a:solidFill>
                  <a:srgbClr val="FFFF00"/>
                </a:solidFill>
                <a:effectLst>
                  <a:outerShdw blurRad="38100" dist="38100" dir="2700000" algn="tl">
                    <a:srgbClr val="000000"/>
                  </a:outerShdw>
                </a:effectLst>
              </a:rPr>
              <a:t> of the Bible.</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197635" name="Text Box 3"/>
          <p:cNvSpPr txBox="1">
            <a:spLocks noChangeArrowheads="1"/>
          </p:cNvSpPr>
          <p:nvPr/>
        </p:nvSpPr>
        <p:spPr bwMode="auto">
          <a:xfrm>
            <a:off x="685800" y="1600200"/>
            <a:ext cx="8077200"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2"/>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Fulfilled Prophecies</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prophets who wrote the Bible were spokesmen for God.</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198659" name="Text Box 3"/>
          <p:cNvSpPr txBox="1">
            <a:spLocks noChangeArrowheads="1"/>
          </p:cNvSpPr>
          <p:nvPr/>
        </p:nvSpPr>
        <p:spPr bwMode="auto">
          <a:xfrm>
            <a:off x="685800" y="1600200"/>
            <a:ext cx="80772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2"/>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Fulfilled Prophecies</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prophets who wrote the Bible were spokesmen for God.</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They often foretold future events hundreds of years beforehand.</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dirty="0">
                <a:solidFill>
                  <a:srgbClr val="FFFF00"/>
                </a:solidFill>
                <a:effectLst>
                  <a:outerShdw blurRad="38100" dist="38100" dir="2700000" algn="tl">
                    <a:srgbClr val="000000"/>
                  </a:outerShdw>
                </a:effectLst>
              </a:rPr>
              <a:t>Prophecy of the Fall of Babylon</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dirty="0">
                <a:solidFill>
                  <a:srgbClr val="FFFF00"/>
                </a:solidFill>
                <a:effectLst>
                  <a:outerShdw blurRad="38100" dist="38100" dir="2700000" algn="tl">
                    <a:srgbClr val="000000"/>
                  </a:outerShdw>
                </a:effectLst>
              </a:rPr>
              <a:t>Prophecy of the Fall of Babylon</a:t>
            </a:r>
          </a:p>
        </p:txBody>
      </p:sp>
      <p:sp>
        <p:nvSpPr>
          <p:cNvPr id="199683" name="Text Box 3"/>
          <p:cNvSpPr txBox="1">
            <a:spLocks noChangeArrowheads="1"/>
          </p:cNvSpPr>
          <p:nvPr/>
        </p:nvSpPr>
        <p:spPr bwMode="auto">
          <a:xfrm>
            <a:off x="685800" y="1600200"/>
            <a:ext cx="8077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defRPr/>
            </a:pPr>
            <a:r>
              <a:rPr lang="en-US" altLang="en-US" sz="2800" b="1">
                <a:solidFill>
                  <a:srgbClr val="FFFF00"/>
                </a:solidFill>
                <a:effectLst>
                  <a:outerShdw blurRad="38100" dist="38100" dir="2700000" algn="tl">
                    <a:srgbClr val="000000"/>
                  </a:outerShdw>
                </a:effectLst>
              </a:rPr>
              <a:t>Read </a:t>
            </a:r>
            <a:r>
              <a:rPr lang="en-US" altLang="en-US" sz="2800" b="1" i="1">
                <a:solidFill>
                  <a:srgbClr val="FFFF00"/>
                </a:solidFill>
                <a:effectLst>
                  <a:outerShdw blurRad="38100" dist="38100" dir="2700000" algn="tl">
                    <a:srgbClr val="000000"/>
                  </a:outerShdw>
                </a:effectLst>
              </a:rPr>
              <a:t>Isaiah 13:19-22.</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dirty="0">
                <a:solidFill>
                  <a:srgbClr val="FFFF00"/>
                </a:solidFill>
                <a:effectLst>
                  <a:outerShdw blurRad="38100" dist="38100" dir="2700000" algn="tl">
                    <a:srgbClr val="000000"/>
                  </a:outerShdw>
                </a:effectLst>
              </a:rPr>
              <a:t>Prophecy of the Fall of Babylon</a:t>
            </a:r>
          </a:p>
        </p:txBody>
      </p:sp>
      <p:sp>
        <p:nvSpPr>
          <p:cNvPr id="205827" name="Text Box 3"/>
          <p:cNvSpPr txBox="1">
            <a:spLocks noChangeArrowheads="1"/>
          </p:cNvSpPr>
          <p:nvPr/>
        </p:nvSpPr>
        <p:spPr bwMode="auto">
          <a:xfrm>
            <a:off x="685800" y="1600200"/>
            <a:ext cx="8077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defRPr/>
            </a:pPr>
            <a:r>
              <a:rPr lang="en-US" altLang="en-US" sz="2800" b="1">
                <a:solidFill>
                  <a:srgbClr val="FFFF00"/>
                </a:solidFill>
                <a:effectLst>
                  <a:outerShdw blurRad="38100" dist="38100" dir="2700000" algn="tl">
                    <a:srgbClr val="000000"/>
                  </a:outerShdw>
                </a:effectLst>
              </a:rPr>
              <a:t>Read </a:t>
            </a:r>
            <a:r>
              <a:rPr lang="en-US" altLang="en-US" sz="2800" b="1" i="1">
                <a:solidFill>
                  <a:srgbClr val="FFFF00"/>
                </a:solidFill>
                <a:effectLst>
                  <a:outerShdw blurRad="38100" dist="38100" dir="2700000" algn="tl">
                    <a:srgbClr val="000000"/>
                  </a:outerShdw>
                </a:effectLst>
              </a:rPr>
              <a:t>Isaiah 13:19-22.</a:t>
            </a:r>
          </a:p>
        </p:txBody>
      </p:sp>
      <p:sp>
        <p:nvSpPr>
          <p:cNvPr id="120836" name="Rectangle 4"/>
          <p:cNvSpPr>
            <a:spLocks noChangeArrowheads="1"/>
          </p:cNvSpPr>
          <p:nvPr/>
        </p:nvSpPr>
        <p:spPr bwMode="auto">
          <a:xfrm>
            <a:off x="914400" y="2057400"/>
            <a:ext cx="7391400" cy="44196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i="1"/>
              <a:t>“And Babylon, the glory of kingdoms, The beauty of the Chaldeans' pride, Will be as when God overthrew Sodom and Gomorrah. It will never be inhabited, Nor will it be settled from generation to generation; Nor will the Arabian pitch tents there, Nor will the shepherds make their sheepfolds there. But wild beasts of the desert will lie there, And their houses will be full of owls; Ostriches will dwell there, And wild goats will caper there. The hyenas will howl in their citadels, And jackals in their pleasant palaces. Her time is near to come, And her days will not be prolonged” (Isaiah 13:19-22).</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dirty="0">
                <a:solidFill>
                  <a:srgbClr val="FFFF00"/>
                </a:solidFill>
                <a:effectLst>
                  <a:outerShdw blurRad="38100" dist="38100" dir="2700000" algn="tl">
                    <a:srgbClr val="000000"/>
                  </a:outerShdw>
                </a:effectLst>
              </a:rPr>
              <a:t>Prophecy of the Fall of Babylon</a:t>
            </a:r>
          </a:p>
        </p:txBody>
      </p:sp>
      <p:sp>
        <p:nvSpPr>
          <p:cNvPr id="206851" name="Text Box 3"/>
          <p:cNvSpPr txBox="1">
            <a:spLocks noChangeArrowheads="1"/>
          </p:cNvSpPr>
          <p:nvPr/>
        </p:nvSpPr>
        <p:spPr bwMode="auto">
          <a:xfrm>
            <a:off x="685800" y="1600200"/>
            <a:ext cx="8077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defRPr/>
            </a:pPr>
            <a:r>
              <a:rPr lang="en-US" altLang="en-US" sz="2800" b="1">
                <a:solidFill>
                  <a:srgbClr val="FFFF00"/>
                </a:solidFill>
                <a:effectLst>
                  <a:outerShdw blurRad="38100" dist="38100" dir="2700000" algn="tl">
                    <a:srgbClr val="000000"/>
                  </a:outerShdw>
                </a:effectLst>
              </a:rPr>
              <a:t>Read </a:t>
            </a:r>
            <a:r>
              <a:rPr lang="en-US" altLang="en-US" sz="2800" b="1" i="1">
                <a:solidFill>
                  <a:srgbClr val="FFFF00"/>
                </a:solidFill>
                <a:effectLst>
                  <a:outerShdw blurRad="38100" dist="38100" dir="2700000" algn="tl">
                    <a:srgbClr val="000000"/>
                  </a:outerShdw>
                </a:effectLst>
              </a:rPr>
              <a:t>Isaiah 13:19-22.</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dirty="0">
                <a:solidFill>
                  <a:srgbClr val="FFFF00"/>
                </a:solidFill>
                <a:effectLst>
                  <a:outerShdw blurRad="38100" dist="38100" dir="2700000" algn="tl">
                    <a:srgbClr val="000000"/>
                  </a:outerShdw>
                </a:effectLst>
              </a:rPr>
              <a:t>Prophecy of the Fall of Babylon</a:t>
            </a:r>
          </a:p>
        </p:txBody>
      </p:sp>
      <p:sp>
        <p:nvSpPr>
          <p:cNvPr id="200707" name="Text Box 3"/>
          <p:cNvSpPr txBox="1">
            <a:spLocks noChangeArrowheads="1"/>
          </p:cNvSpPr>
          <p:nvPr/>
        </p:nvSpPr>
        <p:spPr bwMode="auto">
          <a:xfrm>
            <a:off x="685800" y="1600200"/>
            <a:ext cx="8077200" cy="9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defRPr/>
            </a:pPr>
            <a:r>
              <a:rPr lang="en-US" altLang="en-US" sz="2800" b="1">
                <a:solidFill>
                  <a:srgbClr val="FFFF00"/>
                </a:solidFill>
                <a:effectLst>
                  <a:outerShdw blurRad="38100" dist="38100" dir="2700000" algn="tl">
                    <a:srgbClr val="000000"/>
                  </a:outerShdw>
                </a:effectLst>
              </a:rPr>
              <a:t>Read </a:t>
            </a:r>
            <a:r>
              <a:rPr lang="en-US" altLang="en-US" sz="2800" b="1" i="1">
                <a:solidFill>
                  <a:srgbClr val="FFFF00"/>
                </a:solidFill>
                <a:effectLst>
                  <a:outerShdw blurRad="38100" dist="38100" dir="2700000" algn="tl">
                    <a:srgbClr val="000000"/>
                  </a:outerShdw>
                </a:effectLst>
              </a:rPr>
              <a:t>Isaiah 13:19-22.</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The prophecy was given about 725 B.C.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dirty="0">
                <a:solidFill>
                  <a:srgbClr val="FFFF00"/>
                </a:solidFill>
                <a:effectLst>
                  <a:outerShdw blurRad="38100" dist="38100" dir="2700000" algn="tl">
                    <a:srgbClr val="000000"/>
                  </a:outerShdw>
                </a:effectLst>
              </a:rPr>
              <a:t>Since God Exists:</a:t>
            </a:r>
          </a:p>
        </p:txBody>
      </p:sp>
      <p:sp>
        <p:nvSpPr>
          <p:cNvPr id="113667" name="Text Box 3"/>
          <p:cNvSpPr txBox="1">
            <a:spLocks noChangeArrowheads="1"/>
          </p:cNvSpPr>
          <p:nvPr/>
        </p:nvSpPr>
        <p:spPr bwMode="auto">
          <a:xfrm>
            <a:off x="685800" y="1676400"/>
            <a:ext cx="8077200" cy="290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dirty="0">
                <a:solidFill>
                  <a:srgbClr val="FFFF00"/>
                </a:solidFill>
                <a:effectLst>
                  <a:outerShdw blurRad="38100" dist="38100" dir="2700000" algn="tl">
                    <a:srgbClr val="000000"/>
                  </a:outerShdw>
                </a:effectLst>
              </a:rPr>
              <a:t>We must decide whether or not He has revealed His will to mankind.</a:t>
            </a:r>
          </a:p>
          <a:p>
            <a:pPr>
              <a:spcBef>
                <a:spcPct val="35000"/>
              </a:spcBef>
              <a:defRPr/>
            </a:pPr>
            <a:r>
              <a:rPr lang="en-US" altLang="en-US" sz="2800" i="1" dirty="0">
                <a:solidFill>
                  <a:schemeClr val="bg1"/>
                </a:solidFill>
                <a:effectLst>
                  <a:outerShdw blurRad="38100" dist="38100" dir="2700000" algn="tl">
                    <a:srgbClr val="000000"/>
                  </a:outerShdw>
                </a:effectLst>
              </a:rPr>
              <a:t>	</a:t>
            </a:r>
            <a:r>
              <a:rPr lang="en-US" altLang="en-US" sz="2800" i="1" u="sng" dirty="0">
                <a:solidFill>
                  <a:schemeClr val="bg1"/>
                </a:solidFill>
                <a:effectLst>
                  <a:outerShdw blurRad="38100" dist="38100" dir="2700000" algn="tl">
                    <a:srgbClr val="000000"/>
                  </a:outerShdw>
                </a:effectLst>
              </a:rPr>
              <a:t>Reveal</a:t>
            </a:r>
            <a:r>
              <a:rPr lang="en-US" altLang="en-US" sz="2800" i="1" dirty="0">
                <a:solidFill>
                  <a:schemeClr val="bg1"/>
                </a:solidFill>
                <a:effectLst>
                  <a:outerShdw blurRad="38100" dist="38100" dir="2700000" algn="tl">
                    <a:srgbClr val="000000"/>
                  </a:outerShdw>
                </a:effectLst>
              </a:rPr>
              <a:t>– to uncover, to make known</a:t>
            </a:r>
          </a:p>
          <a:p>
            <a:pPr>
              <a:spcBef>
                <a:spcPct val="35000"/>
              </a:spcBef>
              <a:buFontTx/>
              <a:buChar char="•"/>
              <a:defRPr/>
            </a:pPr>
            <a:r>
              <a:rPr lang="en-US" altLang="en-US" sz="3200" dirty="0">
                <a:solidFill>
                  <a:srgbClr val="FFFF00"/>
                </a:solidFill>
                <a:effectLst>
                  <a:outerShdw blurRad="38100" dist="38100" dir="2700000" algn="tl">
                    <a:srgbClr val="000000"/>
                  </a:outerShdw>
                </a:effectLst>
              </a:rPr>
              <a:t> We have two choices:</a:t>
            </a:r>
          </a:p>
          <a:p>
            <a:pPr lvl="1">
              <a:spcBef>
                <a:spcPct val="35000"/>
              </a:spcBef>
              <a:buFontTx/>
              <a:buAutoNum type="arabicPeriod"/>
              <a:defRPr/>
            </a:pPr>
            <a:r>
              <a:rPr lang="en-US" altLang="en-US" sz="2800" dirty="0">
                <a:solidFill>
                  <a:schemeClr val="bg1"/>
                </a:solidFill>
                <a:effectLst>
                  <a:outerShdw blurRad="38100" dist="38100" dir="2700000" algn="tl">
                    <a:srgbClr val="000000"/>
                  </a:outerShdw>
                </a:effectLst>
              </a:rPr>
              <a:t> God has not revealed His will to man.</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dirty="0">
                <a:solidFill>
                  <a:srgbClr val="FFFF00"/>
                </a:solidFill>
                <a:effectLst>
                  <a:outerShdw blurRad="38100" dist="38100" dir="2700000" algn="tl">
                    <a:srgbClr val="000000"/>
                  </a:outerShdw>
                </a:effectLst>
              </a:rPr>
              <a:t>Prophecy of the Fall of Babylon</a:t>
            </a:r>
          </a:p>
        </p:txBody>
      </p:sp>
      <p:sp>
        <p:nvSpPr>
          <p:cNvPr id="201731" name="Text Box 3"/>
          <p:cNvSpPr txBox="1">
            <a:spLocks noChangeArrowheads="1"/>
          </p:cNvSpPr>
          <p:nvPr/>
        </p:nvSpPr>
        <p:spPr bwMode="auto">
          <a:xfrm>
            <a:off x="685800" y="1600200"/>
            <a:ext cx="80772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defRPr/>
            </a:pPr>
            <a:r>
              <a:rPr lang="en-US" altLang="en-US" sz="2800" b="1">
                <a:solidFill>
                  <a:srgbClr val="FFFF00"/>
                </a:solidFill>
                <a:effectLst>
                  <a:outerShdw blurRad="38100" dist="38100" dir="2700000" algn="tl">
                    <a:srgbClr val="000000"/>
                  </a:outerShdw>
                </a:effectLst>
              </a:rPr>
              <a:t>Read </a:t>
            </a:r>
            <a:r>
              <a:rPr lang="en-US" altLang="en-US" sz="2800" b="1" i="1">
                <a:solidFill>
                  <a:srgbClr val="FFFF00"/>
                </a:solidFill>
                <a:effectLst>
                  <a:outerShdw blurRad="38100" dist="38100" dir="2700000" algn="tl">
                    <a:srgbClr val="000000"/>
                  </a:outerShdw>
                </a:effectLst>
              </a:rPr>
              <a:t>Isaiah 13:19-22.</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The prophecy was given about 725 B.C.</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Babylon became a dominant world empire about 626 B.C.</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dirty="0">
                <a:solidFill>
                  <a:srgbClr val="FFFF00"/>
                </a:solidFill>
                <a:effectLst>
                  <a:outerShdw blurRad="38100" dist="38100" dir="2700000" algn="tl">
                    <a:srgbClr val="000000"/>
                  </a:outerShdw>
                </a:effectLst>
              </a:rPr>
              <a:t>Prophecy of the Fall of Babylon</a:t>
            </a:r>
          </a:p>
        </p:txBody>
      </p:sp>
      <p:sp>
        <p:nvSpPr>
          <p:cNvPr id="202755" name="Text Box 3"/>
          <p:cNvSpPr txBox="1">
            <a:spLocks noChangeArrowheads="1"/>
          </p:cNvSpPr>
          <p:nvPr/>
        </p:nvSpPr>
        <p:spPr bwMode="auto">
          <a:xfrm>
            <a:off x="685800" y="1600200"/>
            <a:ext cx="8077200" cy="278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defRPr/>
            </a:pPr>
            <a:r>
              <a:rPr lang="en-US" altLang="en-US" sz="2800" b="1">
                <a:solidFill>
                  <a:srgbClr val="FFFF00"/>
                </a:solidFill>
                <a:effectLst>
                  <a:outerShdw blurRad="38100" dist="38100" dir="2700000" algn="tl">
                    <a:srgbClr val="000000"/>
                  </a:outerShdw>
                </a:effectLst>
              </a:rPr>
              <a:t>Read </a:t>
            </a:r>
            <a:r>
              <a:rPr lang="en-US" altLang="en-US" sz="2800" b="1" i="1">
                <a:solidFill>
                  <a:srgbClr val="FFFF00"/>
                </a:solidFill>
                <a:effectLst>
                  <a:outerShdw blurRad="38100" dist="38100" dir="2700000" algn="tl">
                    <a:srgbClr val="000000"/>
                  </a:outerShdw>
                </a:effectLst>
              </a:rPr>
              <a:t>Isaiah 13:19-22.</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The prophecy was given about 725 B.C.</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Babylon became a dominant world empire about 626 B.C.</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Cyrus, the Medo-Persian king, conquered Babylon in 539 B.C. (see Isaiah 45:1-2).</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dirty="0">
                <a:solidFill>
                  <a:srgbClr val="FFFF00"/>
                </a:solidFill>
                <a:effectLst>
                  <a:outerShdw blurRad="38100" dist="38100" dir="2700000" algn="tl">
                    <a:srgbClr val="000000"/>
                  </a:outerShdw>
                </a:effectLst>
              </a:rPr>
              <a:t>Prophecy of the Fall of Babylon</a:t>
            </a:r>
          </a:p>
        </p:txBody>
      </p:sp>
      <p:sp>
        <p:nvSpPr>
          <p:cNvPr id="209923" name="Text Box 3"/>
          <p:cNvSpPr txBox="1">
            <a:spLocks noChangeArrowheads="1"/>
          </p:cNvSpPr>
          <p:nvPr/>
        </p:nvSpPr>
        <p:spPr bwMode="auto">
          <a:xfrm>
            <a:off x="685800" y="1600200"/>
            <a:ext cx="8077200" cy="278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defRPr/>
            </a:pPr>
            <a:r>
              <a:rPr lang="en-US" altLang="en-US" sz="2800" b="1">
                <a:solidFill>
                  <a:srgbClr val="FFFF00"/>
                </a:solidFill>
                <a:effectLst>
                  <a:outerShdw blurRad="38100" dist="38100" dir="2700000" algn="tl">
                    <a:srgbClr val="000000"/>
                  </a:outerShdw>
                </a:effectLst>
              </a:rPr>
              <a:t>Read </a:t>
            </a:r>
            <a:r>
              <a:rPr lang="en-US" altLang="en-US" sz="2800" b="1" i="1">
                <a:solidFill>
                  <a:srgbClr val="FFFF00"/>
                </a:solidFill>
                <a:effectLst>
                  <a:outerShdw blurRad="38100" dist="38100" dir="2700000" algn="tl">
                    <a:srgbClr val="000000"/>
                  </a:outerShdw>
                </a:effectLst>
              </a:rPr>
              <a:t>Isaiah 13:19-22.</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The prophecy was given about 725 B.C.</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Babylon became a dominant world empire about 626 B.C.</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Cyrus, the Medo-Persian king, conquered Babylon in 539 B.C. (see Isaiah 45:1-2).</a:t>
            </a:r>
          </a:p>
        </p:txBody>
      </p:sp>
      <p:sp>
        <p:nvSpPr>
          <p:cNvPr id="125956" name="Rectangle 4"/>
          <p:cNvSpPr>
            <a:spLocks noChangeArrowheads="1"/>
          </p:cNvSpPr>
          <p:nvPr/>
        </p:nvSpPr>
        <p:spPr bwMode="auto">
          <a:xfrm>
            <a:off x="1447800" y="2590800"/>
            <a:ext cx="6096000" cy="38862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i="1"/>
              <a:t>“Thus says the LORD to His anointed, To Cyrus, whose right hand I have held -- To subdue nations before him And loose the armor of kings, To open before him the double doors, So that the gates will not be shut: ‘I will go before you And make the crooked places straight; I will break in pieces the gates of bronze And cut the  bars of iron’” (Isaiah 45:1-2).</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dirty="0">
                <a:solidFill>
                  <a:srgbClr val="FFFF00"/>
                </a:solidFill>
                <a:effectLst>
                  <a:outerShdw blurRad="38100" dist="38100" dir="2700000" algn="tl">
                    <a:srgbClr val="000000"/>
                  </a:outerShdw>
                </a:effectLst>
              </a:rPr>
              <a:t>Prophecy of the Fall of Babylon</a:t>
            </a:r>
          </a:p>
        </p:txBody>
      </p:sp>
      <p:sp>
        <p:nvSpPr>
          <p:cNvPr id="210947" name="Text Box 3"/>
          <p:cNvSpPr txBox="1">
            <a:spLocks noChangeArrowheads="1"/>
          </p:cNvSpPr>
          <p:nvPr/>
        </p:nvSpPr>
        <p:spPr bwMode="auto">
          <a:xfrm>
            <a:off x="685800" y="1600200"/>
            <a:ext cx="8077200" cy="278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defRPr/>
            </a:pPr>
            <a:r>
              <a:rPr lang="en-US" altLang="en-US" sz="2800" b="1">
                <a:solidFill>
                  <a:srgbClr val="FFFF00"/>
                </a:solidFill>
                <a:effectLst>
                  <a:outerShdw blurRad="38100" dist="38100" dir="2700000" algn="tl">
                    <a:srgbClr val="000000"/>
                  </a:outerShdw>
                </a:effectLst>
              </a:rPr>
              <a:t>Read </a:t>
            </a:r>
            <a:r>
              <a:rPr lang="en-US" altLang="en-US" sz="2800" b="1" i="1">
                <a:solidFill>
                  <a:srgbClr val="FFFF00"/>
                </a:solidFill>
                <a:effectLst>
                  <a:outerShdw blurRad="38100" dist="38100" dir="2700000" algn="tl">
                    <a:srgbClr val="000000"/>
                  </a:outerShdw>
                </a:effectLst>
              </a:rPr>
              <a:t>Isaiah 13:19-22.</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The prophecy was given about 725 B.C.</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Babylon became a dominant world empire about 626 B.C.</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Cyrus, the Medo-Persian king, conquered Babylon in 539 B.C. (see Isaiah 45:1-2).</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dirty="0">
                <a:solidFill>
                  <a:srgbClr val="FFFF00"/>
                </a:solidFill>
                <a:effectLst>
                  <a:outerShdw blurRad="38100" dist="38100" dir="2700000" algn="tl">
                    <a:srgbClr val="000000"/>
                  </a:outerShdw>
                </a:effectLst>
              </a:rPr>
              <a:t>Prophecy of the Fall of Babylon</a:t>
            </a:r>
          </a:p>
        </p:txBody>
      </p:sp>
      <p:sp>
        <p:nvSpPr>
          <p:cNvPr id="203779" name="Text Box 3"/>
          <p:cNvSpPr txBox="1">
            <a:spLocks noChangeArrowheads="1"/>
          </p:cNvSpPr>
          <p:nvPr/>
        </p:nvSpPr>
        <p:spPr bwMode="auto">
          <a:xfrm>
            <a:off x="685800" y="1600200"/>
            <a:ext cx="8077200" cy="367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defRPr/>
            </a:pPr>
            <a:r>
              <a:rPr lang="en-US" altLang="en-US" sz="2800" b="1" dirty="0">
                <a:solidFill>
                  <a:srgbClr val="FFFF00"/>
                </a:solidFill>
                <a:effectLst>
                  <a:outerShdw blurRad="38100" dist="38100" dir="2700000" algn="tl">
                    <a:srgbClr val="000000"/>
                  </a:outerShdw>
                </a:effectLst>
              </a:rPr>
              <a:t>Read </a:t>
            </a:r>
            <a:r>
              <a:rPr lang="en-US" altLang="en-US" sz="2800" b="1" i="1" dirty="0">
                <a:solidFill>
                  <a:srgbClr val="FFFF00"/>
                </a:solidFill>
                <a:effectLst>
                  <a:outerShdw blurRad="38100" dist="38100" dir="2700000" algn="tl">
                    <a:srgbClr val="000000"/>
                  </a:outerShdw>
                </a:effectLst>
              </a:rPr>
              <a:t>Isaiah 13:19-22.</a:t>
            </a:r>
          </a:p>
          <a:p>
            <a:pPr>
              <a:lnSpc>
                <a:spcPct val="90000"/>
              </a:lnSpc>
              <a:spcBef>
                <a:spcPct val="30000"/>
              </a:spcBef>
              <a:buFontTx/>
              <a:buChar char="•"/>
              <a:defRPr/>
            </a:pPr>
            <a:r>
              <a:rPr lang="en-US" altLang="en-US" sz="2800" dirty="0">
                <a:solidFill>
                  <a:schemeClr val="bg1"/>
                </a:solidFill>
                <a:effectLst>
                  <a:outerShdw blurRad="38100" dist="38100" dir="2700000" algn="tl">
                    <a:srgbClr val="000000"/>
                  </a:outerShdw>
                </a:effectLst>
              </a:rPr>
              <a:t>The prophecy was given about 725 B.C.</a:t>
            </a:r>
          </a:p>
          <a:p>
            <a:pPr>
              <a:lnSpc>
                <a:spcPct val="90000"/>
              </a:lnSpc>
              <a:spcBef>
                <a:spcPct val="30000"/>
              </a:spcBef>
              <a:buFontTx/>
              <a:buChar char="•"/>
              <a:defRPr/>
            </a:pPr>
            <a:r>
              <a:rPr lang="en-US" altLang="en-US" sz="2800" dirty="0">
                <a:solidFill>
                  <a:schemeClr val="bg1"/>
                </a:solidFill>
                <a:effectLst>
                  <a:outerShdw blurRad="38100" dist="38100" dir="2700000" algn="tl">
                    <a:srgbClr val="000000"/>
                  </a:outerShdw>
                </a:effectLst>
              </a:rPr>
              <a:t>Babylon became a dominant world empire about 626 B.C.</a:t>
            </a:r>
          </a:p>
          <a:p>
            <a:pPr>
              <a:lnSpc>
                <a:spcPct val="90000"/>
              </a:lnSpc>
              <a:spcBef>
                <a:spcPct val="30000"/>
              </a:spcBef>
              <a:buFontTx/>
              <a:buChar char="•"/>
              <a:defRPr/>
            </a:pPr>
            <a:r>
              <a:rPr lang="en-US" altLang="en-US" sz="2800" dirty="0">
                <a:solidFill>
                  <a:schemeClr val="bg1"/>
                </a:solidFill>
                <a:effectLst>
                  <a:outerShdw blurRad="38100" dist="38100" dir="2700000" algn="tl">
                    <a:srgbClr val="000000"/>
                  </a:outerShdw>
                </a:effectLst>
              </a:rPr>
              <a:t>Cyrus, the </a:t>
            </a:r>
            <a:r>
              <a:rPr lang="en-US" altLang="en-US" sz="2800" dirty="0" err="1">
                <a:solidFill>
                  <a:schemeClr val="bg1"/>
                </a:solidFill>
                <a:effectLst>
                  <a:outerShdw blurRad="38100" dist="38100" dir="2700000" algn="tl">
                    <a:srgbClr val="000000"/>
                  </a:outerShdw>
                </a:effectLst>
              </a:rPr>
              <a:t>Medo</a:t>
            </a:r>
            <a:r>
              <a:rPr lang="en-US" altLang="en-US" sz="2800" dirty="0">
                <a:solidFill>
                  <a:schemeClr val="bg1"/>
                </a:solidFill>
                <a:effectLst>
                  <a:outerShdw blurRad="38100" dist="38100" dir="2700000" algn="tl">
                    <a:srgbClr val="000000"/>
                  </a:outerShdw>
                </a:effectLst>
              </a:rPr>
              <a:t>-Persian king, conquered Babylon in 539 B.C. (see Isaiah 45:1-2).</a:t>
            </a:r>
          </a:p>
          <a:p>
            <a:pPr>
              <a:lnSpc>
                <a:spcPct val="90000"/>
              </a:lnSpc>
              <a:spcBef>
                <a:spcPct val="30000"/>
              </a:spcBef>
              <a:buFontTx/>
              <a:buChar char="•"/>
              <a:defRPr/>
            </a:pPr>
            <a:r>
              <a:rPr lang="en-US" altLang="en-US" sz="2800" dirty="0">
                <a:solidFill>
                  <a:schemeClr val="bg1"/>
                </a:solidFill>
                <a:effectLst>
                  <a:outerShdw blurRad="38100" dist="38100" dir="2700000" algn="tl">
                    <a:srgbClr val="000000"/>
                  </a:outerShdw>
                </a:effectLst>
              </a:rPr>
              <a:t>The city of Babylon disappeared completely after 10 B.C.</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dirty="0">
                <a:solidFill>
                  <a:srgbClr val="FFFF00"/>
                </a:solidFill>
                <a:effectLst>
                  <a:outerShdw blurRad="38100" dist="38100" dir="2700000" algn="tl">
                    <a:srgbClr val="000000"/>
                  </a:outerShdw>
                </a:effectLst>
              </a:rPr>
              <a:t>Prophecy of the Fall of Babylon</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dirty="0">
                <a:solidFill>
                  <a:srgbClr val="FFFF00"/>
                </a:solidFill>
                <a:effectLst>
                  <a:outerShdw blurRad="38100" dist="38100" dir="2700000" algn="tl">
                    <a:srgbClr val="000000"/>
                  </a:outerShdw>
                </a:effectLst>
              </a:rPr>
              <a:t>Prophecy of the Fall of Babylon</a:t>
            </a:r>
          </a:p>
        </p:txBody>
      </p:sp>
      <p:sp>
        <p:nvSpPr>
          <p:cNvPr id="211971" name="Text Box 3"/>
          <p:cNvSpPr txBox="1">
            <a:spLocks noChangeArrowheads="1"/>
          </p:cNvSpPr>
          <p:nvPr/>
        </p:nvSpPr>
        <p:spPr bwMode="auto">
          <a:xfrm>
            <a:off x="685800" y="1600200"/>
            <a:ext cx="80772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defRPr/>
            </a:pPr>
            <a:r>
              <a:rPr lang="en-US" altLang="en-US" sz="3200">
                <a:solidFill>
                  <a:schemeClr val="bg1"/>
                </a:solidFill>
                <a:effectLst>
                  <a:outerShdw blurRad="38100" dist="38100" dir="2700000" algn="tl">
                    <a:srgbClr val="000000"/>
                  </a:outerShdw>
                </a:effectLst>
              </a:rPr>
              <a:t>What is Babylon like today?</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dirty="0">
                <a:solidFill>
                  <a:srgbClr val="FFFF00"/>
                </a:solidFill>
                <a:effectLst>
                  <a:outerShdw blurRad="38100" dist="38100" dir="2700000" algn="tl">
                    <a:srgbClr val="000000"/>
                  </a:outerShdw>
                </a:effectLst>
              </a:rPr>
              <a:t>Prophecy of the Fall of Babylon</a:t>
            </a:r>
          </a:p>
        </p:txBody>
      </p:sp>
      <p:sp>
        <p:nvSpPr>
          <p:cNvPr id="214019" name="Text Box 3"/>
          <p:cNvSpPr txBox="1">
            <a:spLocks noChangeArrowheads="1"/>
          </p:cNvSpPr>
          <p:nvPr/>
        </p:nvSpPr>
        <p:spPr bwMode="auto">
          <a:xfrm>
            <a:off x="685800" y="1600200"/>
            <a:ext cx="80772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defRPr/>
            </a:pPr>
            <a:r>
              <a:rPr lang="en-US" altLang="en-US" sz="3200">
                <a:solidFill>
                  <a:schemeClr val="bg1"/>
                </a:solidFill>
                <a:effectLst>
                  <a:outerShdw blurRad="38100" dist="38100" dir="2700000" algn="tl">
                    <a:srgbClr val="000000"/>
                  </a:outerShdw>
                </a:effectLst>
              </a:rPr>
              <a:t>What is Babylon like today?</a:t>
            </a:r>
          </a:p>
        </p:txBody>
      </p:sp>
      <p:sp>
        <p:nvSpPr>
          <p:cNvPr id="131076" name="Rectangle 4"/>
          <p:cNvSpPr>
            <a:spLocks noChangeArrowheads="1"/>
          </p:cNvSpPr>
          <p:nvPr/>
        </p:nvSpPr>
        <p:spPr bwMode="auto">
          <a:xfrm>
            <a:off x="2819400" y="2362200"/>
            <a:ext cx="5486400" cy="32766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800" i="1"/>
              <a:t>“It is one of the most desolate places that I have ever visited” (Werner Keller, </a:t>
            </a:r>
            <a:r>
              <a:rPr lang="en-US" altLang="en-US" sz="2800" b="1" i="1"/>
              <a:t>The Bible As History</a:t>
            </a:r>
            <a:r>
              <a:rPr lang="en-US" altLang="en-US" sz="2800" i="1"/>
              <a:t>, p. 299).</a:t>
            </a:r>
          </a:p>
        </p:txBody>
      </p:sp>
      <p:pic>
        <p:nvPicPr>
          <p:cNvPr id="131077" name="Picture 5"/>
          <p:cNvPicPr>
            <a:picLocks noChangeAspect="1" noChangeArrowheads="1"/>
          </p:cNvPicPr>
          <p:nvPr/>
        </p:nvPicPr>
        <p:blipFill>
          <a:blip r:embed="rId2">
            <a:extLst>
              <a:ext uri="{28A0092B-C50C-407E-A947-70E740481C1C}">
                <a14:useLocalDpi xmlns:a14="http://schemas.microsoft.com/office/drawing/2010/main" val="0"/>
              </a:ext>
            </a:extLst>
          </a:blip>
          <a:srcRect r="4652" b="32803"/>
          <a:stretch>
            <a:fillRect/>
          </a:stretch>
        </p:blipFill>
        <p:spPr bwMode="auto">
          <a:xfrm>
            <a:off x="914400" y="2819400"/>
            <a:ext cx="1524000" cy="2133600"/>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dirty="0">
                <a:solidFill>
                  <a:srgbClr val="FFFF00"/>
                </a:solidFill>
                <a:effectLst>
                  <a:outerShdw blurRad="38100" dist="38100" dir="2700000" algn="tl">
                    <a:srgbClr val="000000"/>
                  </a:outerShdw>
                </a:effectLst>
              </a:rPr>
              <a:t>Prophecy of the Fall of Babylon</a:t>
            </a:r>
          </a:p>
        </p:txBody>
      </p:sp>
      <p:sp>
        <p:nvSpPr>
          <p:cNvPr id="215043" name="Text Box 3"/>
          <p:cNvSpPr txBox="1">
            <a:spLocks noChangeArrowheads="1"/>
          </p:cNvSpPr>
          <p:nvPr/>
        </p:nvSpPr>
        <p:spPr bwMode="auto">
          <a:xfrm>
            <a:off x="685800" y="1600200"/>
            <a:ext cx="80772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defRPr/>
            </a:pPr>
            <a:r>
              <a:rPr lang="en-US" altLang="en-US" sz="3200">
                <a:solidFill>
                  <a:schemeClr val="bg1"/>
                </a:solidFill>
                <a:effectLst>
                  <a:outerShdw blurRad="38100" dist="38100" dir="2700000" algn="tl">
                    <a:srgbClr val="000000"/>
                  </a:outerShdw>
                </a:effectLst>
              </a:rPr>
              <a:t>What is Babylon like today?</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Prophecy of the Fall of Babylon</a:t>
            </a:r>
          </a:p>
        </p:txBody>
      </p:sp>
      <p:sp>
        <p:nvSpPr>
          <p:cNvPr id="133123" name="Text Box 3"/>
          <p:cNvSpPr txBox="1">
            <a:spLocks noChangeArrowheads="1"/>
          </p:cNvSpPr>
          <p:nvPr/>
        </p:nvSpPr>
        <p:spPr bwMode="auto">
          <a:xfrm>
            <a:off x="685800" y="1600200"/>
            <a:ext cx="80772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57300" indent="-342900" eaLnBrk="0" hangingPunct="0">
              <a:spcBef>
                <a:spcPct val="20000"/>
              </a:spcBef>
              <a:buChar char="•"/>
              <a:defRPr sz="2400">
                <a:solidFill>
                  <a:schemeClr val="tx1"/>
                </a:solidFill>
                <a:latin typeface="Arial" charset="0"/>
              </a:defRPr>
            </a:lvl3pPr>
            <a:lvl4pPr marL="1714500" indent="-342900" eaLnBrk="0" hangingPunct="0">
              <a:spcBef>
                <a:spcPct val="20000"/>
              </a:spcBef>
              <a:buChar char="–"/>
              <a:defRPr sz="2000">
                <a:solidFill>
                  <a:schemeClr val="tx1"/>
                </a:solidFill>
                <a:latin typeface="Arial" charset="0"/>
              </a:defRPr>
            </a:lvl4pPr>
            <a:lvl5pPr marL="2171700" indent="-342900" eaLnBrk="0" hangingPunct="0">
              <a:spcBef>
                <a:spcPct val="20000"/>
              </a:spcBef>
              <a:buChar char="»"/>
              <a:defRPr sz="2000">
                <a:solidFill>
                  <a:schemeClr val="tx1"/>
                </a:solidFill>
                <a:latin typeface="Arial" charset="0"/>
              </a:defRPr>
            </a:lvl5pPr>
            <a:lvl6pPr marL="2628900" indent="-342900" eaLnBrk="0" fontAlgn="base" hangingPunct="0">
              <a:spcBef>
                <a:spcPct val="20000"/>
              </a:spcBef>
              <a:spcAft>
                <a:spcPct val="0"/>
              </a:spcAft>
              <a:buChar char="»"/>
              <a:defRPr sz="2000">
                <a:solidFill>
                  <a:schemeClr val="tx1"/>
                </a:solidFill>
                <a:latin typeface="Arial" charset="0"/>
              </a:defRPr>
            </a:lvl6pPr>
            <a:lvl7pPr marL="3086100" indent="-342900" eaLnBrk="0" fontAlgn="base" hangingPunct="0">
              <a:spcBef>
                <a:spcPct val="20000"/>
              </a:spcBef>
              <a:spcAft>
                <a:spcPct val="0"/>
              </a:spcAft>
              <a:buChar char="»"/>
              <a:defRPr sz="2000">
                <a:solidFill>
                  <a:schemeClr val="tx1"/>
                </a:solidFill>
                <a:latin typeface="Arial" charset="0"/>
              </a:defRPr>
            </a:lvl7pPr>
            <a:lvl8pPr marL="3543300" indent="-342900" eaLnBrk="0" fontAlgn="base" hangingPunct="0">
              <a:spcBef>
                <a:spcPct val="20000"/>
              </a:spcBef>
              <a:spcAft>
                <a:spcPct val="0"/>
              </a:spcAft>
              <a:buChar char="»"/>
              <a:defRPr sz="2000">
                <a:solidFill>
                  <a:schemeClr val="tx1"/>
                </a:solidFill>
                <a:latin typeface="Arial" charset="0"/>
              </a:defRPr>
            </a:lvl8pPr>
            <a:lvl9pPr marL="4000500" indent="-3429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30000"/>
              </a:spcBef>
              <a:buFontTx/>
              <a:buNone/>
            </a:pPr>
            <a:r>
              <a:rPr lang="en-US" altLang="en-US">
                <a:solidFill>
                  <a:schemeClr val="bg1"/>
                </a:solidFill>
              </a:rPr>
              <a:t>What is Babylon like today?</a:t>
            </a:r>
          </a:p>
        </p:txBody>
      </p:sp>
      <p:sp>
        <p:nvSpPr>
          <p:cNvPr id="133124" name="Rectangle 4"/>
          <p:cNvSpPr>
            <a:spLocks noChangeArrowheads="1"/>
          </p:cNvSpPr>
          <p:nvPr/>
        </p:nvSpPr>
        <p:spPr bwMode="auto">
          <a:xfrm>
            <a:off x="2819400" y="2514600"/>
            <a:ext cx="5715000" cy="32766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800" i="1"/>
              <a:t>“A dead city…Not a column or an arch still stands to demonstrate the permanency of human work. Everything has crumbled into dust” (Dr. Edward Chiera, letter written while excavating Babylon in 1927).</a:t>
            </a:r>
          </a:p>
        </p:txBody>
      </p:sp>
      <p:pic>
        <p:nvPicPr>
          <p:cNvPr id="133125" name="Picture 5"/>
          <p:cNvPicPr>
            <a:picLocks noChangeAspect="1" noChangeArrowheads="1"/>
          </p:cNvPicPr>
          <p:nvPr/>
        </p:nvPicPr>
        <p:blipFill>
          <a:blip r:embed="rId2">
            <a:extLst>
              <a:ext uri="{28A0092B-C50C-407E-A947-70E740481C1C}">
                <a14:useLocalDpi xmlns:a14="http://schemas.microsoft.com/office/drawing/2010/main" val="0"/>
              </a:ext>
            </a:extLst>
          </a:blip>
          <a:srcRect l="28914" r="28914" b="37497"/>
          <a:stretch>
            <a:fillRect/>
          </a:stretch>
        </p:blipFill>
        <p:spPr bwMode="auto">
          <a:xfrm>
            <a:off x="685800" y="2514600"/>
            <a:ext cx="1925638" cy="3302000"/>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dirty="0">
                <a:solidFill>
                  <a:srgbClr val="FFFF00"/>
                </a:solidFill>
                <a:effectLst>
                  <a:outerShdw blurRad="38100" dist="38100" dir="2700000" algn="tl">
                    <a:srgbClr val="000000"/>
                  </a:outerShdw>
                </a:effectLst>
              </a:rPr>
              <a:t>Since God Exists:</a:t>
            </a:r>
          </a:p>
        </p:txBody>
      </p:sp>
      <p:sp>
        <p:nvSpPr>
          <p:cNvPr id="115715" name="Text Box 3"/>
          <p:cNvSpPr txBox="1">
            <a:spLocks noChangeArrowheads="1"/>
          </p:cNvSpPr>
          <p:nvPr/>
        </p:nvSpPr>
        <p:spPr bwMode="auto">
          <a:xfrm>
            <a:off x="685800" y="1676400"/>
            <a:ext cx="8077200" cy="348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dirty="0">
                <a:solidFill>
                  <a:srgbClr val="FFFF00"/>
                </a:solidFill>
                <a:effectLst>
                  <a:outerShdw blurRad="38100" dist="38100" dir="2700000" algn="tl">
                    <a:srgbClr val="000000"/>
                  </a:outerShdw>
                </a:effectLst>
              </a:rPr>
              <a:t>We must decide whether or not He has revealed His will to mankind.</a:t>
            </a:r>
          </a:p>
          <a:p>
            <a:pPr>
              <a:spcBef>
                <a:spcPct val="35000"/>
              </a:spcBef>
              <a:defRPr/>
            </a:pPr>
            <a:r>
              <a:rPr lang="en-US" altLang="en-US" sz="2800" i="1" dirty="0">
                <a:solidFill>
                  <a:schemeClr val="bg1"/>
                </a:solidFill>
                <a:effectLst>
                  <a:outerShdw blurRad="38100" dist="38100" dir="2700000" algn="tl">
                    <a:srgbClr val="000000"/>
                  </a:outerShdw>
                </a:effectLst>
              </a:rPr>
              <a:t>	</a:t>
            </a:r>
            <a:r>
              <a:rPr lang="en-US" altLang="en-US" sz="2800" i="1" u="sng" dirty="0">
                <a:solidFill>
                  <a:schemeClr val="bg1"/>
                </a:solidFill>
                <a:effectLst>
                  <a:outerShdw blurRad="38100" dist="38100" dir="2700000" algn="tl">
                    <a:srgbClr val="000000"/>
                  </a:outerShdw>
                </a:effectLst>
              </a:rPr>
              <a:t>Reveal</a:t>
            </a:r>
            <a:r>
              <a:rPr lang="en-US" altLang="en-US" sz="2800" i="1" dirty="0">
                <a:solidFill>
                  <a:schemeClr val="bg1"/>
                </a:solidFill>
                <a:effectLst>
                  <a:outerShdw blurRad="38100" dist="38100" dir="2700000" algn="tl">
                    <a:srgbClr val="000000"/>
                  </a:outerShdw>
                </a:effectLst>
              </a:rPr>
              <a:t>– to uncover, to make known</a:t>
            </a:r>
          </a:p>
          <a:p>
            <a:pPr>
              <a:spcBef>
                <a:spcPct val="35000"/>
              </a:spcBef>
              <a:buFontTx/>
              <a:buChar char="•"/>
              <a:defRPr/>
            </a:pPr>
            <a:r>
              <a:rPr lang="en-US" altLang="en-US" sz="3200" dirty="0">
                <a:solidFill>
                  <a:srgbClr val="FFFF00"/>
                </a:solidFill>
                <a:effectLst>
                  <a:outerShdw blurRad="38100" dist="38100" dir="2700000" algn="tl">
                    <a:srgbClr val="000000"/>
                  </a:outerShdw>
                </a:effectLst>
              </a:rPr>
              <a:t> We have two choices:</a:t>
            </a:r>
          </a:p>
          <a:p>
            <a:pPr lvl="1">
              <a:spcBef>
                <a:spcPct val="35000"/>
              </a:spcBef>
              <a:buFontTx/>
              <a:buAutoNum type="arabicPeriod"/>
              <a:defRPr/>
            </a:pPr>
            <a:r>
              <a:rPr lang="en-US" altLang="en-US" sz="2800" dirty="0">
                <a:solidFill>
                  <a:schemeClr val="bg1"/>
                </a:solidFill>
                <a:effectLst>
                  <a:outerShdw blurRad="38100" dist="38100" dir="2700000" algn="tl">
                    <a:srgbClr val="000000"/>
                  </a:outerShdw>
                </a:effectLst>
              </a:rPr>
              <a:t> God has not revealed His will to man.</a:t>
            </a:r>
          </a:p>
          <a:p>
            <a:pPr lvl="1">
              <a:spcBef>
                <a:spcPct val="35000"/>
              </a:spcBef>
              <a:defRPr/>
            </a:pPr>
            <a:r>
              <a:rPr lang="en-US" altLang="en-US" sz="2800" dirty="0">
                <a:solidFill>
                  <a:srgbClr val="FFFF00"/>
                </a:solidFill>
                <a:effectLst>
                  <a:outerShdw blurRad="38100" dist="38100" dir="2700000" algn="tl">
                    <a:srgbClr val="000000"/>
                  </a:outerShdw>
                </a:effectLst>
              </a:rPr>
              <a:t>	</a:t>
            </a:r>
            <a:r>
              <a:rPr lang="en-US" altLang="en-US" sz="2800" dirty="0">
                <a:solidFill>
                  <a:schemeClr val="bg1"/>
                </a:solidFill>
                <a:effectLst>
                  <a:outerShdw blurRad="38100" dist="38100" dir="2700000" algn="tl">
                    <a:srgbClr val="000000"/>
                  </a:outerShdw>
                </a:effectLst>
              </a:rPr>
              <a:t>Or,</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Prophecy Against Three Cities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Prophecy Against Three Cities</a:t>
            </a:r>
          </a:p>
        </p:txBody>
      </p:sp>
      <p:sp>
        <p:nvSpPr>
          <p:cNvPr id="216067" name="Text Box 3"/>
          <p:cNvSpPr txBox="1">
            <a:spLocks noChangeArrowheads="1"/>
          </p:cNvSpPr>
          <p:nvPr/>
        </p:nvSpPr>
        <p:spPr bwMode="auto">
          <a:xfrm>
            <a:off x="685800" y="1600200"/>
            <a:ext cx="8077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defRPr/>
            </a:pPr>
            <a:r>
              <a:rPr lang="en-US" altLang="en-US" sz="2800" b="1">
                <a:solidFill>
                  <a:srgbClr val="FFFF00"/>
                </a:solidFill>
                <a:effectLst>
                  <a:outerShdw blurRad="38100" dist="38100" dir="2700000" algn="tl">
                    <a:srgbClr val="000000"/>
                  </a:outerShdw>
                </a:effectLst>
              </a:rPr>
              <a:t>Read </a:t>
            </a:r>
            <a:r>
              <a:rPr lang="en-US" altLang="en-US" sz="2800" b="1" i="1">
                <a:solidFill>
                  <a:srgbClr val="FFFF00"/>
                </a:solidFill>
                <a:effectLst>
                  <a:outerShdw blurRad="38100" dist="38100" dir="2700000" algn="tl">
                    <a:srgbClr val="000000"/>
                  </a:outerShdw>
                </a:effectLst>
              </a:rPr>
              <a:t>Matthew 11:20-24.</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Prophecy Against Three Cities</a:t>
            </a:r>
          </a:p>
        </p:txBody>
      </p:sp>
      <p:sp>
        <p:nvSpPr>
          <p:cNvPr id="222211" name="Text Box 3"/>
          <p:cNvSpPr txBox="1">
            <a:spLocks noChangeArrowheads="1"/>
          </p:cNvSpPr>
          <p:nvPr/>
        </p:nvSpPr>
        <p:spPr bwMode="auto">
          <a:xfrm>
            <a:off x="685800" y="1600200"/>
            <a:ext cx="8077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defRPr/>
            </a:pPr>
            <a:r>
              <a:rPr lang="en-US" altLang="en-US" sz="2800" b="1">
                <a:solidFill>
                  <a:srgbClr val="FFFF00"/>
                </a:solidFill>
                <a:effectLst>
                  <a:outerShdw blurRad="38100" dist="38100" dir="2700000" algn="tl">
                    <a:srgbClr val="000000"/>
                  </a:outerShdw>
                </a:effectLst>
              </a:rPr>
              <a:t>Read </a:t>
            </a:r>
            <a:r>
              <a:rPr lang="en-US" altLang="en-US" sz="2800" b="1" i="1">
                <a:solidFill>
                  <a:srgbClr val="FFFF00"/>
                </a:solidFill>
                <a:effectLst>
                  <a:outerShdw blurRad="38100" dist="38100" dir="2700000" algn="tl">
                    <a:srgbClr val="000000"/>
                  </a:outerShdw>
                </a:effectLst>
              </a:rPr>
              <a:t>Matthew 11:20-24.</a:t>
            </a:r>
          </a:p>
        </p:txBody>
      </p:sp>
      <p:sp>
        <p:nvSpPr>
          <p:cNvPr id="136196" name="Rectangle 4"/>
          <p:cNvSpPr>
            <a:spLocks noChangeArrowheads="1"/>
          </p:cNvSpPr>
          <p:nvPr/>
        </p:nvSpPr>
        <p:spPr bwMode="auto">
          <a:xfrm>
            <a:off x="914400" y="2057400"/>
            <a:ext cx="7391400" cy="44196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200" i="1"/>
              <a:t>“Then He began to rebuke the cities in which most of His mighty works had been done, because they did not repent: ‘Woe to you, Chorazin! Woe to you, Bethsaida! For if the mighty works which were done in you had been done in Tyre and Sidon, they would have repented long ago in sackcloth and ashes. But I say to you, it will be more tolerable for Tyre and Sidon in the day of judgment than for you. And you, Capernaum, who are exalted to heaven, will be brought down to Hades; for if the mighty works which were done in you had been done in Sodom, it would have remained until this day. But I say to you that it shall be more tolerable for the land of Sodom in the day of judgment than for you’” (Matthew 11:20-24).</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Prophecy Against Three Cities</a:t>
            </a:r>
          </a:p>
        </p:txBody>
      </p:sp>
      <p:sp>
        <p:nvSpPr>
          <p:cNvPr id="224259" name="Text Box 3"/>
          <p:cNvSpPr txBox="1">
            <a:spLocks noChangeArrowheads="1"/>
          </p:cNvSpPr>
          <p:nvPr/>
        </p:nvSpPr>
        <p:spPr bwMode="auto">
          <a:xfrm>
            <a:off x="685800" y="1600200"/>
            <a:ext cx="8077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defRPr/>
            </a:pPr>
            <a:r>
              <a:rPr lang="en-US" altLang="en-US" sz="2800" b="1">
                <a:solidFill>
                  <a:srgbClr val="FFFF00"/>
                </a:solidFill>
                <a:effectLst>
                  <a:outerShdw blurRad="38100" dist="38100" dir="2700000" algn="tl">
                    <a:srgbClr val="000000"/>
                  </a:outerShdw>
                </a:effectLst>
              </a:rPr>
              <a:t>Read </a:t>
            </a:r>
            <a:r>
              <a:rPr lang="en-US" altLang="en-US" sz="2800" b="1" i="1">
                <a:solidFill>
                  <a:srgbClr val="FFFF00"/>
                </a:solidFill>
                <a:effectLst>
                  <a:outerShdw blurRad="38100" dist="38100" dir="2700000" algn="tl">
                    <a:srgbClr val="000000"/>
                  </a:outerShdw>
                </a:effectLst>
              </a:rPr>
              <a:t>Matthew 11:20-24.</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Prophecy Against Three Cities</a:t>
            </a:r>
          </a:p>
        </p:txBody>
      </p:sp>
      <p:sp>
        <p:nvSpPr>
          <p:cNvPr id="217091" name="Text Box 3"/>
          <p:cNvSpPr txBox="1">
            <a:spLocks noChangeArrowheads="1"/>
          </p:cNvSpPr>
          <p:nvPr/>
        </p:nvSpPr>
        <p:spPr bwMode="auto">
          <a:xfrm>
            <a:off x="685800" y="1600200"/>
            <a:ext cx="8077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defRPr/>
            </a:pPr>
            <a:r>
              <a:rPr lang="en-US" altLang="en-US" sz="2800" b="1">
                <a:solidFill>
                  <a:srgbClr val="FFFF00"/>
                </a:solidFill>
                <a:effectLst>
                  <a:outerShdw blurRad="38100" dist="38100" dir="2700000" algn="tl">
                    <a:srgbClr val="000000"/>
                  </a:outerShdw>
                </a:effectLst>
              </a:rPr>
              <a:t>Read </a:t>
            </a:r>
            <a:r>
              <a:rPr lang="en-US" altLang="en-US" sz="2800" b="1" i="1">
                <a:solidFill>
                  <a:srgbClr val="FFFF00"/>
                </a:solidFill>
                <a:effectLst>
                  <a:outerShdw blurRad="38100" dist="38100" dir="2700000" algn="tl">
                    <a:srgbClr val="000000"/>
                  </a:outerShdw>
                </a:effectLst>
              </a:rPr>
              <a:t>Matthew 11:20-24.</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The prophecy was spoken by Jesus about 30 A.D.</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Prophecy Against Three Cities</a:t>
            </a:r>
          </a:p>
        </p:txBody>
      </p:sp>
      <p:sp>
        <p:nvSpPr>
          <p:cNvPr id="223235" name="Text Box 3"/>
          <p:cNvSpPr txBox="1">
            <a:spLocks noChangeArrowheads="1"/>
          </p:cNvSpPr>
          <p:nvPr/>
        </p:nvSpPr>
        <p:spPr bwMode="auto">
          <a:xfrm>
            <a:off x="685800" y="1600200"/>
            <a:ext cx="80772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defRPr/>
            </a:pPr>
            <a:r>
              <a:rPr lang="en-US" altLang="en-US" sz="2800" b="1">
                <a:solidFill>
                  <a:srgbClr val="FFFF00"/>
                </a:solidFill>
                <a:effectLst>
                  <a:outerShdw blurRad="38100" dist="38100" dir="2700000" algn="tl">
                    <a:srgbClr val="000000"/>
                  </a:outerShdw>
                </a:effectLst>
              </a:rPr>
              <a:t>Read </a:t>
            </a:r>
            <a:r>
              <a:rPr lang="en-US" altLang="en-US" sz="2800" b="1" i="1">
                <a:solidFill>
                  <a:srgbClr val="FFFF00"/>
                </a:solidFill>
                <a:effectLst>
                  <a:outerShdw blurRad="38100" dist="38100" dir="2700000" algn="tl">
                    <a:srgbClr val="000000"/>
                  </a:outerShdw>
                </a:effectLst>
              </a:rPr>
              <a:t>Matthew 11:20-24.</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The prophecy was spoken by Jesus about 30 A.D.</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The prophecy was recorded about 50 A.D.</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Prophecy Against Three Cities</a:t>
            </a:r>
          </a:p>
        </p:txBody>
      </p:sp>
      <p:sp>
        <p:nvSpPr>
          <p:cNvPr id="218115" name="Text Box 3"/>
          <p:cNvSpPr txBox="1">
            <a:spLocks noChangeArrowheads="1"/>
          </p:cNvSpPr>
          <p:nvPr/>
        </p:nvSpPr>
        <p:spPr bwMode="auto">
          <a:xfrm>
            <a:off x="685800" y="1600200"/>
            <a:ext cx="8077200" cy="316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defRPr/>
            </a:pPr>
            <a:r>
              <a:rPr lang="en-US" altLang="en-US" sz="2800" b="1">
                <a:solidFill>
                  <a:srgbClr val="FFFF00"/>
                </a:solidFill>
                <a:effectLst>
                  <a:outerShdw blurRad="38100" dist="38100" dir="2700000" algn="tl">
                    <a:srgbClr val="000000"/>
                  </a:outerShdw>
                </a:effectLst>
              </a:rPr>
              <a:t>Read </a:t>
            </a:r>
            <a:r>
              <a:rPr lang="en-US" altLang="en-US" sz="2800" b="1" i="1">
                <a:solidFill>
                  <a:srgbClr val="FFFF00"/>
                </a:solidFill>
                <a:effectLst>
                  <a:outerShdw blurRad="38100" dist="38100" dir="2700000" algn="tl">
                    <a:srgbClr val="000000"/>
                  </a:outerShdw>
                </a:effectLst>
              </a:rPr>
              <a:t>Matthew 11:20-24.</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The prophecy was spoken by Jesus about 30 A.D.</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The prophecy was recorded about 50 A.D.</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There were at least four cities surrounding the Sea of Galilee: Chorazin, Bethsaida, Capernaum, and Tiberias.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Prophecy Against Three Cities</a:t>
            </a:r>
          </a:p>
        </p:txBody>
      </p:sp>
      <p:sp>
        <p:nvSpPr>
          <p:cNvPr id="225283" name="Text Box 3"/>
          <p:cNvSpPr txBox="1">
            <a:spLocks noChangeArrowheads="1"/>
          </p:cNvSpPr>
          <p:nvPr/>
        </p:nvSpPr>
        <p:spPr bwMode="auto">
          <a:xfrm>
            <a:off x="685800" y="1600200"/>
            <a:ext cx="8077200" cy="316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defRPr/>
            </a:pPr>
            <a:r>
              <a:rPr lang="en-US" altLang="en-US" sz="2800" b="1">
                <a:solidFill>
                  <a:srgbClr val="FFFF00"/>
                </a:solidFill>
                <a:effectLst>
                  <a:outerShdw blurRad="38100" dist="38100" dir="2700000" algn="tl">
                    <a:srgbClr val="000000"/>
                  </a:outerShdw>
                </a:effectLst>
              </a:rPr>
              <a:t>Read </a:t>
            </a:r>
            <a:r>
              <a:rPr lang="en-US" altLang="en-US" sz="2800" b="1" i="1">
                <a:solidFill>
                  <a:srgbClr val="FFFF00"/>
                </a:solidFill>
                <a:effectLst>
                  <a:outerShdw blurRad="38100" dist="38100" dir="2700000" algn="tl">
                    <a:srgbClr val="000000"/>
                  </a:outerShdw>
                </a:effectLst>
              </a:rPr>
              <a:t>Matthew 11:20-24.</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The prophecy was spoken by Jesus about 30 A.D.</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The prophecy was recorded about 50 A.D.</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There were at least four cities surrounding the Sea of Galilee: Chorazin, Bethsaida, Capernaum, and Tiberias.</a:t>
            </a:r>
          </a:p>
        </p:txBody>
      </p:sp>
      <p:pic>
        <p:nvPicPr>
          <p:cNvPr id="141316" name="Picture 4"/>
          <p:cNvPicPr>
            <a:picLocks noChangeAspect="1" noChangeArrowheads="1"/>
          </p:cNvPicPr>
          <p:nvPr/>
        </p:nvPicPr>
        <p:blipFill>
          <a:blip r:embed="rId2">
            <a:extLst>
              <a:ext uri="{28A0092B-C50C-407E-A947-70E740481C1C}">
                <a14:useLocalDpi xmlns:a14="http://schemas.microsoft.com/office/drawing/2010/main" val="0"/>
              </a:ext>
            </a:extLst>
          </a:blip>
          <a:srcRect l="4985" t="1799" r="19940" b="50381"/>
          <a:stretch>
            <a:fillRect/>
          </a:stretch>
        </p:blipFill>
        <p:spPr bwMode="auto">
          <a:xfrm>
            <a:off x="1676400" y="2089150"/>
            <a:ext cx="6096000" cy="46101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Prophecy Against Three Cities</a:t>
            </a:r>
          </a:p>
        </p:txBody>
      </p:sp>
      <p:sp>
        <p:nvSpPr>
          <p:cNvPr id="219139" name="Text Box 3"/>
          <p:cNvSpPr txBox="1">
            <a:spLocks noChangeArrowheads="1"/>
          </p:cNvSpPr>
          <p:nvPr/>
        </p:nvSpPr>
        <p:spPr bwMode="auto">
          <a:xfrm>
            <a:off x="685800" y="1600200"/>
            <a:ext cx="8077200" cy="316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defRPr/>
            </a:pPr>
            <a:r>
              <a:rPr lang="en-US" altLang="en-US" sz="2800" b="1">
                <a:solidFill>
                  <a:srgbClr val="FFFF00"/>
                </a:solidFill>
                <a:effectLst>
                  <a:outerShdw blurRad="38100" dist="38100" dir="2700000" algn="tl">
                    <a:srgbClr val="000000"/>
                  </a:outerShdw>
                </a:effectLst>
              </a:rPr>
              <a:t>Read </a:t>
            </a:r>
            <a:r>
              <a:rPr lang="en-US" altLang="en-US" sz="2800" b="1" i="1">
                <a:solidFill>
                  <a:srgbClr val="FFFF00"/>
                </a:solidFill>
                <a:effectLst>
                  <a:outerShdw blurRad="38100" dist="38100" dir="2700000" algn="tl">
                    <a:srgbClr val="000000"/>
                  </a:outerShdw>
                </a:effectLst>
              </a:rPr>
              <a:t>Matthew 11:20-24.</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The prophecy was spoken by Jesus about 30 A.D.</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The prophecy was recorded about 50 A.D.</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There were at least four cities surrounding the Sea of Galilee: Chorazin, Bethsaida, Capernaum, and Tiberias.</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Prophecy Against Three Cities</a:t>
            </a:r>
          </a:p>
        </p:txBody>
      </p:sp>
      <p:sp>
        <p:nvSpPr>
          <p:cNvPr id="307203" name="Text Box 3"/>
          <p:cNvSpPr txBox="1">
            <a:spLocks noChangeArrowheads="1"/>
          </p:cNvSpPr>
          <p:nvPr/>
        </p:nvSpPr>
        <p:spPr bwMode="auto">
          <a:xfrm>
            <a:off x="685800" y="1600200"/>
            <a:ext cx="8077200" cy="367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defRPr/>
            </a:pPr>
            <a:r>
              <a:rPr lang="en-US" altLang="en-US" sz="2800" b="1">
                <a:solidFill>
                  <a:srgbClr val="FFFF00"/>
                </a:solidFill>
                <a:effectLst>
                  <a:outerShdw blurRad="38100" dist="38100" dir="2700000" algn="tl">
                    <a:srgbClr val="000000"/>
                  </a:outerShdw>
                </a:effectLst>
              </a:rPr>
              <a:t>Read </a:t>
            </a:r>
            <a:r>
              <a:rPr lang="en-US" altLang="en-US" sz="2800" b="1" i="1">
                <a:solidFill>
                  <a:srgbClr val="FFFF00"/>
                </a:solidFill>
                <a:effectLst>
                  <a:outerShdw blurRad="38100" dist="38100" dir="2700000" algn="tl">
                    <a:srgbClr val="000000"/>
                  </a:outerShdw>
                </a:effectLst>
              </a:rPr>
              <a:t>Matthew 11:20-24.</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The prophecy was spoken by Jesus about 30 A.D.</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The prophecy was recorded about 50 A.D.</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There were at least four cities surrounding the Sea of Galilee: Chorazin, Bethsaida, Capernaum, and Tiberias.</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Only Tiberias still exists as a thriving city.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dirty="0">
                <a:solidFill>
                  <a:srgbClr val="FFFF00"/>
                </a:solidFill>
                <a:effectLst>
                  <a:outerShdw blurRad="38100" dist="38100" dir="2700000" algn="tl">
                    <a:srgbClr val="000000"/>
                  </a:outerShdw>
                </a:effectLst>
              </a:rPr>
              <a:t>Since God Exists:</a:t>
            </a:r>
          </a:p>
        </p:txBody>
      </p:sp>
      <p:sp>
        <p:nvSpPr>
          <p:cNvPr id="114691" name="Text Box 3"/>
          <p:cNvSpPr txBox="1">
            <a:spLocks noChangeArrowheads="1"/>
          </p:cNvSpPr>
          <p:nvPr/>
        </p:nvSpPr>
        <p:spPr bwMode="auto">
          <a:xfrm>
            <a:off x="685800" y="1676400"/>
            <a:ext cx="8077200" cy="4068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dirty="0">
                <a:solidFill>
                  <a:srgbClr val="FFFF00"/>
                </a:solidFill>
                <a:effectLst>
                  <a:outerShdw blurRad="38100" dist="38100" dir="2700000" algn="tl">
                    <a:srgbClr val="000000"/>
                  </a:outerShdw>
                </a:effectLst>
              </a:rPr>
              <a:t>We must decide whether or not He has revealed His will to mankind.</a:t>
            </a:r>
          </a:p>
          <a:p>
            <a:pPr>
              <a:spcBef>
                <a:spcPct val="35000"/>
              </a:spcBef>
              <a:defRPr/>
            </a:pPr>
            <a:r>
              <a:rPr lang="en-US" altLang="en-US" sz="2800" i="1" dirty="0">
                <a:solidFill>
                  <a:schemeClr val="bg1"/>
                </a:solidFill>
                <a:effectLst>
                  <a:outerShdw blurRad="38100" dist="38100" dir="2700000" algn="tl">
                    <a:srgbClr val="000000"/>
                  </a:outerShdw>
                </a:effectLst>
              </a:rPr>
              <a:t>	</a:t>
            </a:r>
            <a:r>
              <a:rPr lang="en-US" altLang="en-US" sz="2800" i="1" u="sng" dirty="0">
                <a:solidFill>
                  <a:schemeClr val="bg1"/>
                </a:solidFill>
                <a:effectLst>
                  <a:outerShdw blurRad="38100" dist="38100" dir="2700000" algn="tl">
                    <a:srgbClr val="000000"/>
                  </a:outerShdw>
                </a:effectLst>
              </a:rPr>
              <a:t>Reveal</a:t>
            </a:r>
            <a:r>
              <a:rPr lang="en-US" altLang="en-US" sz="2800" i="1" dirty="0">
                <a:solidFill>
                  <a:schemeClr val="bg1"/>
                </a:solidFill>
                <a:effectLst>
                  <a:outerShdw blurRad="38100" dist="38100" dir="2700000" algn="tl">
                    <a:srgbClr val="000000"/>
                  </a:outerShdw>
                </a:effectLst>
              </a:rPr>
              <a:t>– to uncover, to make known</a:t>
            </a:r>
          </a:p>
          <a:p>
            <a:pPr>
              <a:spcBef>
                <a:spcPct val="35000"/>
              </a:spcBef>
              <a:buFontTx/>
              <a:buChar char="•"/>
              <a:defRPr/>
            </a:pPr>
            <a:r>
              <a:rPr lang="en-US" altLang="en-US" sz="3200" dirty="0">
                <a:solidFill>
                  <a:srgbClr val="FFFF00"/>
                </a:solidFill>
                <a:effectLst>
                  <a:outerShdw blurRad="38100" dist="38100" dir="2700000" algn="tl">
                    <a:srgbClr val="000000"/>
                  </a:outerShdw>
                </a:effectLst>
              </a:rPr>
              <a:t> We have two choices:</a:t>
            </a:r>
          </a:p>
          <a:p>
            <a:pPr lvl="1">
              <a:spcBef>
                <a:spcPct val="35000"/>
              </a:spcBef>
              <a:buFontTx/>
              <a:buAutoNum type="arabicPeriod"/>
              <a:defRPr/>
            </a:pPr>
            <a:r>
              <a:rPr lang="en-US" altLang="en-US" sz="2800" dirty="0">
                <a:solidFill>
                  <a:schemeClr val="bg1"/>
                </a:solidFill>
                <a:effectLst>
                  <a:outerShdw blurRad="38100" dist="38100" dir="2700000" algn="tl">
                    <a:srgbClr val="000000"/>
                  </a:outerShdw>
                </a:effectLst>
              </a:rPr>
              <a:t> God has not revealed His will to man.</a:t>
            </a:r>
          </a:p>
          <a:p>
            <a:pPr lvl="1">
              <a:spcBef>
                <a:spcPct val="35000"/>
              </a:spcBef>
              <a:defRPr/>
            </a:pPr>
            <a:r>
              <a:rPr lang="en-US" altLang="en-US" sz="2800" dirty="0">
                <a:solidFill>
                  <a:srgbClr val="FFFF00"/>
                </a:solidFill>
                <a:effectLst>
                  <a:outerShdw blurRad="38100" dist="38100" dir="2700000" algn="tl">
                    <a:srgbClr val="000000"/>
                  </a:outerShdw>
                </a:effectLst>
              </a:rPr>
              <a:t>	</a:t>
            </a:r>
            <a:r>
              <a:rPr lang="en-US" altLang="en-US" sz="2800" dirty="0">
                <a:solidFill>
                  <a:schemeClr val="bg1"/>
                </a:solidFill>
                <a:effectLst>
                  <a:outerShdw blurRad="38100" dist="38100" dir="2700000" algn="tl">
                    <a:srgbClr val="000000"/>
                  </a:outerShdw>
                </a:effectLst>
              </a:rPr>
              <a:t>Or,</a:t>
            </a:r>
          </a:p>
          <a:p>
            <a:pPr lvl="1">
              <a:spcBef>
                <a:spcPct val="35000"/>
              </a:spcBef>
              <a:buFontTx/>
              <a:buAutoNum type="arabicPeriod" startAt="2"/>
              <a:defRPr/>
            </a:pPr>
            <a:r>
              <a:rPr lang="en-US" altLang="en-US" sz="2800" dirty="0">
                <a:solidFill>
                  <a:schemeClr val="bg1"/>
                </a:solidFill>
                <a:effectLst>
                  <a:outerShdw blurRad="38100" dist="38100" dir="2700000" algn="tl">
                    <a:srgbClr val="000000"/>
                  </a:outerShdw>
                </a:effectLst>
              </a:rPr>
              <a:t> God has revealed His will to man.</a:t>
            </a:r>
            <a:endParaRPr lang="en-US" altLang="en-US" sz="2800" dirty="0">
              <a:solidFill>
                <a:srgbClr val="FFFF00"/>
              </a:solidFill>
              <a:effectLst>
                <a:outerShdw blurRad="38100" dist="38100" dir="2700000" algn="tl">
                  <a:srgbClr val="000000"/>
                </a:outerShdw>
              </a:effectLst>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Prophecy Against Three Cities</a:t>
            </a:r>
          </a:p>
        </p:txBody>
      </p:sp>
      <p:sp>
        <p:nvSpPr>
          <p:cNvPr id="226307" name="Text Box 3"/>
          <p:cNvSpPr txBox="1">
            <a:spLocks noChangeArrowheads="1"/>
          </p:cNvSpPr>
          <p:nvPr/>
        </p:nvSpPr>
        <p:spPr bwMode="auto">
          <a:xfrm>
            <a:off x="685800" y="1600200"/>
            <a:ext cx="8077200" cy="457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defRPr/>
            </a:pPr>
            <a:r>
              <a:rPr lang="en-US" altLang="en-US" sz="2800" b="1">
                <a:solidFill>
                  <a:srgbClr val="FFFF00"/>
                </a:solidFill>
                <a:effectLst>
                  <a:outerShdw blurRad="38100" dist="38100" dir="2700000" algn="tl">
                    <a:srgbClr val="000000"/>
                  </a:outerShdw>
                </a:effectLst>
              </a:rPr>
              <a:t>Read </a:t>
            </a:r>
            <a:r>
              <a:rPr lang="en-US" altLang="en-US" sz="2800" b="1" i="1">
                <a:solidFill>
                  <a:srgbClr val="FFFF00"/>
                </a:solidFill>
                <a:effectLst>
                  <a:outerShdw blurRad="38100" dist="38100" dir="2700000" algn="tl">
                    <a:srgbClr val="000000"/>
                  </a:outerShdw>
                </a:effectLst>
              </a:rPr>
              <a:t>Matthew 11:20-24.</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The prophecy was spoken by Jesus about 30 A.D.</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The prophecy was recorded about 50 A.D.</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There were at least four cities surrounding the Sea of Galilee: Chorazin, Bethsaida, Capernaum, and Tiberias.</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Only Tiberias still exists as a thriving city.</a:t>
            </a:r>
          </a:p>
          <a:p>
            <a:pPr>
              <a:lnSpc>
                <a:spcPct val="90000"/>
              </a:lnSpc>
              <a:spcBef>
                <a:spcPct val="30000"/>
              </a:spcBef>
              <a:buFontTx/>
              <a:buChar char="•"/>
              <a:defRPr/>
            </a:pPr>
            <a:r>
              <a:rPr lang="en-US" altLang="en-US" sz="2800">
                <a:solidFill>
                  <a:schemeClr val="bg1"/>
                </a:solidFill>
                <a:effectLst>
                  <a:outerShdw blurRad="38100" dist="38100" dir="2700000" algn="tl">
                    <a:srgbClr val="000000"/>
                  </a:outerShdw>
                </a:effectLst>
              </a:rPr>
              <a:t>The other three cities were destroyed by an earthquake about 400 A.D.</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304800" y="0"/>
            <a:ext cx="8610600" cy="914400"/>
          </a:xfrm>
        </p:spPr>
        <p:txBody>
          <a:bodyPr/>
          <a:lstStyle/>
          <a:p>
            <a:pPr eaLnBrk="1" hangingPunct="1">
              <a:defRPr/>
            </a:pPr>
            <a:r>
              <a:rPr lang="en-US" altLang="en-US" sz="3000" u="sng">
                <a:solidFill>
                  <a:srgbClr val="FFFF00"/>
                </a:solidFill>
                <a:effectLst>
                  <a:outerShdw blurRad="38100" dist="38100" dir="2700000" algn="tl">
                    <a:srgbClr val="000000"/>
                  </a:outerShdw>
                </a:effectLst>
              </a:rPr>
              <a:t>How Could Jesus Fulfill These Prophecies????</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ctrTitle"/>
          </p:nvPr>
        </p:nvSpPr>
        <p:spPr>
          <a:xfrm>
            <a:off x="304800" y="0"/>
            <a:ext cx="8610600" cy="914400"/>
          </a:xfrm>
        </p:spPr>
        <p:txBody>
          <a:bodyPr/>
          <a:lstStyle/>
          <a:p>
            <a:pPr eaLnBrk="1" hangingPunct="1">
              <a:defRPr/>
            </a:pPr>
            <a:r>
              <a:rPr lang="en-US" altLang="en-US" sz="3000" u="sng">
                <a:solidFill>
                  <a:srgbClr val="FFFF00"/>
                </a:solidFill>
                <a:effectLst>
                  <a:outerShdw blurRad="38100" dist="38100" dir="2700000" algn="tl">
                    <a:srgbClr val="000000"/>
                  </a:outerShdw>
                </a:effectLst>
              </a:rPr>
              <a:t>How Could Jesus Fulfill These Prophecies????</a:t>
            </a:r>
          </a:p>
        </p:txBody>
      </p:sp>
      <p:sp>
        <p:nvSpPr>
          <p:cNvPr id="227331" name="Text Box 3"/>
          <p:cNvSpPr txBox="1">
            <a:spLocks noChangeArrowheads="1"/>
          </p:cNvSpPr>
          <p:nvPr/>
        </p:nvSpPr>
        <p:spPr bwMode="auto">
          <a:xfrm>
            <a:off x="609600" y="838200"/>
            <a:ext cx="8020050" cy="584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
              </a:spcBef>
              <a:defRPr/>
            </a:pPr>
            <a:r>
              <a:rPr lang="en-US" altLang="en-US" sz="3600">
                <a:solidFill>
                  <a:srgbClr val="00FFFF"/>
                </a:solidFill>
              </a:rPr>
              <a:t> </a:t>
            </a:r>
            <a:r>
              <a:rPr lang="en-US" altLang="en-US" b="1" u="sng">
                <a:solidFill>
                  <a:srgbClr val="FFFF00"/>
                </a:solidFill>
                <a:effectLst>
                  <a:outerShdw blurRad="38100" dist="38100" dir="2700000" algn="tl">
                    <a:srgbClr val="000000"/>
                  </a:outerShdw>
                </a:effectLst>
              </a:rPr>
              <a:t>Examples</a:t>
            </a:r>
            <a:r>
              <a:rPr lang="en-US" altLang="en-US" b="1">
                <a:solidFill>
                  <a:srgbClr val="FFFF00"/>
                </a:solidFill>
              </a:rPr>
              <a:t>	</a:t>
            </a:r>
            <a:r>
              <a:rPr lang="en-US" altLang="en-US" b="1">
                <a:solidFill>
                  <a:srgbClr val="00FFFF"/>
                </a:solidFill>
              </a:rPr>
              <a:t>             </a:t>
            </a:r>
            <a:r>
              <a:rPr lang="en-US" altLang="en-US" b="1" u="sng">
                <a:solidFill>
                  <a:srgbClr val="FFFF00"/>
                </a:solidFill>
                <a:effectLst>
                  <a:outerShdw blurRad="38100" dist="38100" dir="2700000" algn="tl">
                    <a:srgbClr val="000000"/>
                  </a:outerShdw>
                </a:effectLst>
              </a:rPr>
              <a:t>O.T. Prophecy</a:t>
            </a:r>
            <a:r>
              <a:rPr lang="en-US" altLang="en-US" b="1">
                <a:solidFill>
                  <a:srgbClr val="FFFF00"/>
                </a:solidFill>
              </a:rPr>
              <a:t>	</a:t>
            </a:r>
            <a:r>
              <a:rPr lang="en-US" altLang="en-US" b="1">
                <a:solidFill>
                  <a:srgbClr val="00FFFF"/>
                </a:solidFill>
              </a:rPr>
              <a:t>	</a:t>
            </a:r>
            <a:r>
              <a:rPr lang="en-US" altLang="en-US" b="1" u="sng">
                <a:solidFill>
                  <a:srgbClr val="FFFF00"/>
                </a:solidFill>
                <a:effectLst>
                  <a:outerShdw blurRad="38100" dist="38100" dir="2700000" algn="tl">
                    <a:srgbClr val="000000"/>
                  </a:outerShdw>
                </a:effectLst>
              </a:rPr>
              <a:t>Fulfilled</a:t>
            </a:r>
            <a:endParaRPr lang="en-US" altLang="en-US" b="1">
              <a:solidFill>
                <a:srgbClr val="FFFF00"/>
              </a:solidFill>
              <a:effectLst>
                <a:outerShdw blurRad="38100" dist="38100" dir="2700000" algn="tl">
                  <a:srgbClr val="000000"/>
                </a:outerShdw>
              </a:effectLst>
            </a:endParaRPr>
          </a:p>
          <a:p>
            <a:pPr>
              <a:spcBef>
                <a:spcPct val="5000"/>
              </a:spcBef>
              <a:defRPr/>
            </a:pPr>
            <a:r>
              <a:rPr lang="en-US" altLang="en-US">
                <a:solidFill>
                  <a:schemeClr val="bg1"/>
                </a:solidFill>
                <a:effectLst>
                  <a:outerShdw blurRad="38100" dist="38100" dir="2700000" algn="tl">
                    <a:srgbClr val="000000"/>
                  </a:outerShdw>
                </a:effectLst>
              </a:rPr>
              <a:t>1.</a:t>
            </a:r>
            <a:r>
              <a:rPr lang="en-US" altLang="en-US">
                <a:solidFill>
                  <a:srgbClr val="00FFFF"/>
                </a:solidFill>
                <a:effectLst>
                  <a:outerShdw blurRad="38100" dist="38100" dir="2700000" algn="tl">
                    <a:srgbClr val="000000"/>
                  </a:outerShdw>
                </a:effectLst>
              </a:rPr>
              <a:t> </a:t>
            </a:r>
            <a:r>
              <a:rPr lang="en-US" altLang="en-US">
                <a:solidFill>
                  <a:schemeClr val="bg1"/>
                </a:solidFill>
                <a:effectLst>
                  <a:outerShdw blurRad="38100" dist="38100" dir="2700000" algn="tl">
                    <a:srgbClr val="000000"/>
                  </a:outerShdw>
                </a:effectLst>
              </a:rPr>
              <a:t>Born of virgin		Isaiah 7:14		Matthew 1:22</a:t>
            </a:r>
          </a:p>
          <a:p>
            <a:pPr>
              <a:spcBef>
                <a:spcPct val="5000"/>
              </a:spcBef>
              <a:defRPr/>
            </a:pPr>
            <a:r>
              <a:rPr lang="en-US" altLang="en-US">
                <a:solidFill>
                  <a:schemeClr val="bg1"/>
                </a:solidFill>
                <a:effectLst>
                  <a:outerShdw blurRad="38100" dist="38100" dir="2700000" algn="tl">
                    <a:srgbClr val="000000"/>
                  </a:outerShdw>
                </a:effectLst>
              </a:rPr>
              <a:t>2. Family of David	Jeremiah 23:5		Matthew 1:1-2</a:t>
            </a:r>
          </a:p>
          <a:p>
            <a:pPr>
              <a:spcBef>
                <a:spcPct val="5000"/>
              </a:spcBef>
              <a:defRPr/>
            </a:pPr>
            <a:r>
              <a:rPr lang="en-US" altLang="en-US">
                <a:solidFill>
                  <a:schemeClr val="bg1"/>
                </a:solidFill>
                <a:effectLst>
                  <a:outerShdw blurRad="38100" dist="38100" dir="2700000" algn="tl">
                    <a:srgbClr val="000000"/>
                  </a:outerShdw>
                </a:effectLst>
              </a:rPr>
              <a:t>3. Place of birth		Micah 5:2		Matthew 2:5-6</a:t>
            </a:r>
          </a:p>
          <a:p>
            <a:pPr>
              <a:spcBef>
                <a:spcPct val="5000"/>
              </a:spcBef>
              <a:defRPr/>
            </a:pPr>
            <a:r>
              <a:rPr lang="en-US" altLang="en-US">
                <a:solidFill>
                  <a:schemeClr val="bg1"/>
                </a:solidFill>
                <a:effectLst>
                  <a:outerShdw blurRad="38100" dist="38100" dir="2700000" algn="tl">
                    <a:srgbClr val="000000"/>
                  </a:outerShdw>
                </a:effectLst>
              </a:rPr>
              <a:t>4. Galilean Ministry	Isaiah 9:1-2		Matthew 4:14-16</a:t>
            </a:r>
          </a:p>
          <a:p>
            <a:pPr>
              <a:spcBef>
                <a:spcPct val="5000"/>
              </a:spcBef>
              <a:defRPr/>
            </a:pPr>
            <a:r>
              <a:rPr lang="en-US" altLang="en-US">
                <a:solidFill>
                  <a:schemeClr val="bg1"/>
                </a:solidFill>
                <a:effectLst>
                  <a:outerShdw blurRad="38100" dist="38100" dir="2700000" algn="tl">
                    <a:srgbClr val="000000"/>
                  </a:outerShdw>
                </a:effectLst>
              </a:rPr>
              <a:t>5. Purging the Temple	Psalm 69:9		John 2:17</a:t>
            </a:r>
          </a:p>
          <a:p>
            <a:pPr>
              <a:spcBef>
                <a:spcPct val="5000"/>
              </a:spcBef>
              <a:defRPr/>
            </a:pPr>
            <a:r>
              <a:rPr lang="en-US" altLang="en-US">
                <a:solidFill>
                  <a:schemeClr val="bg1"/>
                </a:solidFill>
                <a:effectLst>
                  <a:outerShdw blurRad="38100" dist="38100" dir="2700000" algn="tl">
                    <a:srgbClr val="000000"/>
                  </a:outerShdw>
                </a:effectLst>
              </a:rPr>
              <a:t>6. Triumphal Entry	Zechariah 9:9		Matthew 21:4-5</a:t>
            </a:r>
          </a:p>
          <a:p>
            <a:pPr>
              <a:spcBef>
                <a:spcPct val="5000"/>
              </a:spcBef>
              <a:defRPr/>
            </a:pPr>
            <a:r>
              <a:rPr lang="en-US" altLang="en-US">
                <a:solidFill>
                  <a:schemeClr val="bg1"/>
                </a:solidFill>
                <a:effectLst>
                  <a:outerShdw blurRad="38100" dist="38100" dir="2700000" algn="tl">
                    <a:srgbClr val="000000"/>
                  </a:outerShdw>
                </a:effectLst>
              </a:rPr>
              <a:t>7. Betrayed by friend	Psalm 41:9		John 13:18</a:t>
            </a:r>
          </a:p>
          <a:p>
            <a:pPr>
              <a:spcBef>
                <a:spcPct val="5000"/>
              </a:spcBef>
              <a:defRPr/>
            </a:pPr>
            <a:r>
              <a:rPr lang="en-US" altLang="en-US">
                <a:solidFill>
                  <a:schemeClr val="bg1"/>
                </a:solidFill>
                <a:effectLst>
                  <a:outerShdw blurRad="38100" dist="38100" dir="2700000" algn="tl">
                    <a:srgbClr val="000000"/>
                  </a:outerShdw>
                </a:effectLst>
              </a:rPr>
              <a:t>8. Price of betrayal	Zechariah 11:12-13	Matthew 27:9-10</a:t>
            </a:r>
          </a:p>
          <a:p>
            <a:pPr>
              <a:spcBef>
                <a:spcPct val="5000"/>
              </a:spcBef>
              <a:defRPr/>
            </a:pPr>
            <a:r>
              <a:rPr lang="en-US" altLang="en-US">
                <a:solidFill>
                  <a:schemeClr val="bg1"/>
                </a:solidFill>
                <a:effectLst>
                  <a:outerShdw blurRad="38100" dist="38100" dir="2700000" algn="tl">
                    <a:srgbClr val="000000"/>
                  </a:outerShdw>
                </a:effectLst>
              </a:rPr>
              <a:t>9. Deserted by disciples	Zechariah 13:7		Matthew 26:56</a:t>
            </a:r>
          </a:p>
          <a:p>
            <a:pPr>
              <a:spcBef>
                <a:spcPct val="5000"/>
              </a:spcBef>
              <a:defRPr/>
            </a:pPr>
            <a:r>
              <a:rPr lang="en-US" altLang="en-US">
                <a:solidFill>
                  <a:schemeClr val="bg1"/>
                </a:solidFill>
                <a:effectLst>
                  <a:outerShdw blurRad="38100" dist="38100" dir="2700000" algn="tl">
                    <a:srgbClr val="000000"/>
                  </a:outerShdw>
                </a:effectLst>
              </a:rPr>
              <a:t>10. Silent in trial		Isaiah 53:7		Matthew 27:12-14</a:t>
            </a:r>
          </a:p>
          <a:p>
            <a:pPr>
              <a:spcBef>
                <a:spcPct val="5000"/>
              </a:spcBef>
              <a:defRPr/>
            </a:pPr>
            <a:r>
              <a:rPr lang="en-US" altLang="en-US">
                <a:solidFill>
                  <a:schemeClr val="bg1"/>
                </a:solidFill>
                <a:effectLst>
                  <a:outerShdw blurRad="38100" dist="38100" dir="2700000" algn="tl">
                    <a:srgbClr val="000000"/>
                  </a:outerShdw>
                </a:effectLst>
              </a:rPr>
              <a:t>11. Mocked		Psalm 22:7		Matthew 27:39-40</a:t>
            </a:r>
          </a:p>
          <a:p>
            <a:pPr>
              <a:spcBef>
                <a:spcPct val="5000"/>
              </a:spcBef>
              <a:defRPr/>
            </a:pPr>
            <a:r>
              <a:rPr lang="en-US" altLang="en-US">
                <a:solidFill>
                  <a:schemeClr val="bg1"/>
                </a:solidFill>
                <a:effectLst>
                  <a:outerShdw blurRad="38100" dist="38100" dir="2700000" algn="tl">
                    <a:srgbClr val="000000"/>
                  </a:outerShdw>
                </a:effectLst>
              </a:rPr>
              <a:t>12. Vinegar &amp; Gall	Psalm 69:21		John 19:29-30</a:t>
            </a:r>
          </a:p>
          <a:p>
            <a:pPr>
              <a:spcBef>
                <a:spcPct val="5000"/>
              </a:spcBef>
              <a:defRPr/>
            </a:pPr>
            <a:r>
              <a:rPr lang="en-US" altLang="en-US">
                <a:solidFill>
                  <a:schemeClr val="bg1"/>
                </a:solidFill>
                <a:effectLst>
                  <a:outerShdw blurRad="38100" dist="38100" dir="2700000" algn="tl">
                    <a:srgbClr val="000000"/>
                  </a:outerShdw>
                </a:effectLst>
              </a:rPr>
              <a:t>13. Words on cross	Psalm 22:1		Matthew 27:46</a:t>
            </a:r>
          </a:p>
          <a:p>
            <a:pPr>
              <a:spcBef>
                <a:spcPct val="5000"/>
              </a:spcBef>
              <a:defRPr/>
            </a:pPr>
            <a:r>
              <a:rPr lang="en-US" altLang="en-US">
                <a:solidFill>
                  <a:schemeClr val="bg1"/>
                </a:solidFill>
                <a:effectLst>
                  <a:outerShdw blurRad="38100" dist="38100" dir="2700000" algn="tl">
                    <a:srgbClr val="000000"/>
                  </a:outerShdw>
                </a:effectLst>
              </a:rPr>
              <a:t>14. Crucified w/Thieves	Isaiah 53:12		Matthew 27:58</a:t>
            </a:r>
          </a:p>
          <a:p>
            <a:pPr>
              <a:spcBef>
                <a:spcPct val="5000"/>
              </a:spcBef>
              <a:defRPr/>
            </a:pPr>
            <a:r>
              <a:rPr lang="en-US" altLang="en-US">
                <a:solidFill>
                  <a:schemeClr val="bg1"/>
                </a:solidFill>
                <a:effectLst>
                  <a:outerShdw blurRad="38100" dist="38100" dir="2700000" algn="tl">
                    <a:srgbClr val="000000"/>
                  </a:outerShdw>
                </a:effectLst>
              </a:rPr>
              <a:t>15. Nailed/Pierced	Psalm 22:16		John 19:34-37</a:t>
            </a:r>
          </a:p>
          <a:p>
            <a:pPr>
              <a:spcBef>
                <a:spcPct val="5000"/>
              </a:spcBef>
              <a:defRPr/>
            </a:pPr>
            <a:r>
              <a:rPr lang="en-US" altLang="en-US">
                <a:solidFill>
                  <a:schemeClr val="bg1"/>
                </a:solidFill>
                <a:effectLst>
                  <a:outerShdw blurRad="38100" dist="38100" dir="2700000" algn="tl">
                    <a:srgbClr val="000000"/>
                  </a:outerShdw>
                </a:effectLst>
              </a:rPr>
              <a:t>16. No bones broken	Psalm 34:20		John 19:33-36</a:t>
            </a:r>
          </a:p>
          <a:p>
            <a:pPr>
              <a:spcBef>
                <a:spcPct val="5000"/>
              </a:spcBef>
              <a:defRPr/>
            </a:pPr>
            <a:r>
              <a:rPr lang="en-US" altLang="en-US">
                <a:solidFill>
                  <a:schemeClr val="bg1"/>
                </a:solidFill>
                <a:effectLst>
                  <a:outerShdw blurRad="38100" dist="38100" dir="2700000" algn="tl">
                    <a:srgbClr val="000000"/>
                  </a:outerShdw>
                </a:effectLst>
              </a:rPr>
              <a:t>17. Cast lots for clothes	Psalm 22:18		John 19:23-24 </a:t>
            </a:r>
          </a:p>
          <a:p>
            <a:pPr>
              <a:spcBef>
                <a:spcPct val="5000"/>
              </a:spcBef>
              <a:defRPr/>
            </a:pPr>
            <a:r>
              <a:rPr lang="en-US" altLang="en-US">
                <a:solidFill>
                  <a:schemeClr val="bg1"/>
                </a:solidFill>
                <a:effectLst>
                  <a:outerShdw blurRad="38100" dist="38100" dir="2700000" algn="tl">
                    <a:srgbClr val="000000"/>
                  </a:outerShdw>
                </a:effectLst>
              </a:rPr>
              <a:t>18. Grave w/rich		Isaiah 53:9		Matthew 27:57-60</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28355" name="Text Box 3"/>
          <p:cNvSpPr txBox="1">
            <a:spLocks noChangeArrowheads="1"/>
          </p:cNvSpPr>
          <p:nvPr/>
        </p:nvSpPr>
        <p:spPr bwMode="auto">
          <a:xfrm>
            <a:off x="685800" y="1600200"/>
            <a:ext cx="80772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2"/>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Fulfilled Prophecies</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prophets who wrote the Bible were spokesmen for God.</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They often foretold future events hundreds of years beforehand.</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78851" name="Text Box 3"/>
          <p:cNvSpPr txBox="1">
            <a:spLocks noChangeArrowheads="1"/>
          </p:cNvSpPr>
          <p:nvPr/>
        </p:nvSpPr>
        <p:spPr bwMode="auto">
          <a:xfrm>
            <a:off x="685800" y="1600200"/>
            <a:ext cx="8077200" cy="283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2"/>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Fulfilled Prophecies</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prophets who wrote the Bible were spokesmen for God.</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They often foretold future events hundreds of years beforehand.</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prophecies of the Bible never fail!</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29379" name="Text Box 3"/>
          <p:cNvSpPr txBox="1">
            <a:spLocks noChangeArrowheads="1"/>
          </p:cNvSpPr>
          <p:nvPr/>
        </p:nvSpPr>
        <p:spPr bwMode="auto">
          <a:xfrm>
            <a:off x="685800" y="1600200"/>
            <a:ext cx="80772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2"/>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Fulfilled Prophecies</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prophets who wrote the Bible were spokesmen for God.</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They often foretold future events hundreds of years beforehand.</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prophecies of the Bible never fail!</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Would it be possible for men to accomplish this without being guided by God?</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30403" name="Text Box 3"/>
          <p:cNvSpPr txBox="1">
            <a:spLocks noChangeArrowheads="1"/>
          </p:cNvSpPr>
          <p:nvPr/>
        </p:nvSpPr>
        <p:spPr bwMode="auto">
          <a:xfrm>
            <a:off x="685800" y="1600200"/>
            <a:ext cx="80772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3"/>
              <a:defRPr/>
            </a:pPr>
            <a:r>
              <a:rPr lang="en-US" altLang="en-US" sz="3200">
                <a:solidFill>
                  <a:srgbClr val="FFFF00"/>
                </a:solidFill>
              </a:rPr>
              <a:t> </a:t>
            </a:r>
            <a:r>
              <a:rPr lang="en-US" altLang="en-US" sz="3200" b="1">
                <a:solidFill>
                  <a:srgbClr val="FFFF00"/>
                </a:solidFill>
                <a:effectLst>
                  <a:outerShdw blurRad="38100" dist="38100" dir="2700000" algn="tl">
                    <a:srgbClr val="000000"/>
                  </a:outerShdw>
                </a:effectLst>
              </a:rPr>
              <a:t>Archaeology</a:t>
            </a:r>
            <a:r>
              <a:rPr lang="en-US" altLang="en-US" sz="3200">
                <a:solidFill>
                  <a:srgbClr val="FFFF00"/>
                </a:solidFill>
                <a:effectLst>
                  <a:outerShdw blurRad="38100" dist="38100" dir="2700000" algn="tl">
                    <a:srgbClr val="000000"/>
                  </a:outerShdw>
                </a:effectLst>
              </a:rPr>
              <a:t> supports the Bible.</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31427" name="Text Box 3"/>
          <p:cNvSpPr txBox="1">
            <a:spLocks noChangeArrowheads="1"/>
          </p:cNvSpPr>
          <p:nvPr/>
        </p:nvSpPr>
        <p:spPr bwMode="auto">
          <a:xfrm>
            <a:off x="685800" y="1600200"/>
            <a:ext cx="8077200"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3"/>
              <a:defRPr/>
            </a:pPr>
            <a:r>
              <a:rPr lang="en-US" altLang="en-US" sz="3200">
                <a:solidFill>
                  <a:srgbClr val="FFFF00"/>
                </a:solidFill>
              </a:rPr>
              <a:t> </a:t>
            </a:r>
            <a:r>
              <a:rPr lang="en-US" altLang="en-US" sz="3200" b="1">
                <a:solidFill>
                  <a:srgbClr val="FFFF00"/>
                </a:solidFill>
                <a:effectLst>
                  <a:outerShdw blurRad="38100" dist="38100" dir="2700000" algn="tl">
                    <a:srgbClr val="000000"/>
                  </a:outerShdw>
                </a:effectLst>
              </a:rPr>
              <a:t>Archaeology</a:t>
            </a:r>
            <a:r>
              <a:rPr lang="en-US" altLang="en-US" sz="3200">
                <a:solidFill>
                  <a:srgbClr val="FFFF00"/>
                </a:solidFill>
                <a:effectLst>
                  <a:outerShdw blurRad="38100" dist="38100" dir="2700000" algn="tl">
                    <a:srgbClr val="000000"/>
                  </a:outerShdw>
                </a:effectLst>
              </a:rPr>
              <a:t> supports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Archaeology is the study of the people, life, and customs of ancient times.</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32451" name="Text Box 3"/>
          <p:cNvSpPr txBox="1">
            <a:spLocks noChangeArrowheads="1"/>
          </p:cNvSpPr>
          <p:nvPr/>
        </p:nvSpPr>
        <p:spPr bwMode="auto">
          <a:xfrm>
            <a:off x="685800" y="1600200"/>
            <a:ext cx="80772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3"/>
              <a:defRPr/>
            </a:pPr>
            <a:r>
              <a:rPr lang="en-US" altLang="en-US" sz="3200">
                <a:solidFill>
                  <a:srgbClr val="FFFF00"/>
                </a:solidFill>
              </a:rPr>
              <a:t> </a:t>
            </a:r>
            <a:r>
              <a:rPr lang="en-US" altLang="en-US" sz="3200" b="1">
                <a:solidFill>
                  <a:srgbClr val="FFFF00"/>
                </a:solidFill>
                <a:effectLst>
                  <a:outerShdw blurRad="38100" dist="38100" dir="2700000" algn="tl">
                    <a:srgbClr val="000000"/>
                  </a:outerShdw>
                </a:effectLst>
              </a:rPr>
              <a:t>Archaeology</a:t>
            </a:r>
            <a:r>
              <a:rPr lang="en-US" altLang="en-US" sz="3200">
                <a:solidFill>
                  <a:srgbClr val="FFFF00"/>
                </a:solidFill>
                <a:effectLst>
                  <a:outerShdw blurRad="38100" dist="38100" dir="2700000" algn="tl">
                    <a:srgbClr val="000000"/>
                  </a:outerShdw>
                </a:effectLst>
              </a:rPr>
              <a:t> supports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Archaeology is the study of the people, life, and customs of ancient times.</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Archaeological discoveries always support the Bible.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dirty="0">
                <a:solidFill>
                  <a:srgbClr val="FFFF00"/>
                </a:solidFill>
                <a:effectLst>
                  <a:outerShdw blurRad="38100" dist="38100" dir="2700000" algn="tl">
                    <a:srgbClr val="000000"/>
                  </a:outerShdw>
                </a:effectLst>
              </a:rPr>
              <a:t>Since God Exists:</a:t>
            </a:r>
          </a:p>
        </p:txBody>
      </p:sp>
      <p:sp>
        <p:nvSpPr>
          <p:cNvPr id="114691" name="Text Box 3"/>
          <p:cNvSpPr txBox="1">
            <a:spLocks noChangeArrowheads="1"/>
          </p:cNvSpPr>
          <p:nvPr/>
        </p:nvSpPr>
        <p:spPr bwMode="auto">
          <a:xfrm>
            <a:off x="685800" y="1676400"/>
            <a:ext cx="8077200" cy="4068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dirty="0">
                <a:solidFill>
                  <a:srgbClr val="FFFF00"/>
                </a:solidFill>
                <a:effectLst>
                  <a:outerShdw blurRad="38100" dist="38100" dir="2700000" algn="tl">
                    <a:srgbClr val="000000"/>
                  </a:outerShdw>
                </a:effectLst>
              </a:rPr>
              <a:t>We must decide whether or not He has revealed His will to mankind.</a:t>
            </a:r>
          </a:p>
          <a:p>
            <a:pPr>
              <a:spcBef>
                <a:spcPct val="35000"/>
              </a:spcBef>
              <a:defRPr/>
            </a:pPr>
            <a:r>
              <a:rPr lang="en-US" altLang="en-US" sz="2800" i="1" dirty="0">
                <a:solidFill>
                  <a:schemeClr val="bg1"/>
                </a:solidFill>
                <a:effectLst>
                  <a:outerShdw blurRad="38100" dist="38100" dir="2700000" algn="tl">
                    <a:srgbClr val="000000"/>
                  </a:outerShdw>
                </a:effectLst>
              </a:rPr>
              <a:t>	</a:t>
            </a:r>
            <a:r>
              <a:rPr lang="en-US" altLang="en-US" sz="2800" i="1" u="sng" dirty="0">
                <a:solidFill>
                  <a:schemeClr val="bg1"/>
                </a:solidFill>
                <a:effectLst>
                  <a:outerShdw blurRad="38100" dist="38100" dir="2700000" algn="tl">
                    <a:srgbClr val="000000"/>
                  </a:outerShdw>
                </a:effectLst>
              </a:rPr>
              <a:t>Reveal</a:t>
            </a:r>
            <a:r>
              <a:rPr lang="en-US" altLang="en-US" sz="2800" i="1" dirty="0">
                <a:solidFill>
                  <a:schemeClr val="bg1"/>
                </a:solidFill>
                <a:effectLst>
                  <a:outerShdw blurRad="38100" dist="38100" dir="2700000" algn="tl">
                    <a:srgbClr val="000000"/>
                  </a:outerShdw>
                </a:effectLst>
              </a:rPr>
              <a:t>– to uncover, to make known</a:t>
            </a:r>
          </a:p>
          <a:p>
            <a:pPr>
              <a:spcBef>
                <a:spcPct val="35000"/>
              </a:spcBef>
              <a:buFontTx/>
              <a:buChar char="•"/>
              <a:defRPr/>
            </a:pPr>
            <a:r>
              <a:rPr lang="en-US" altLang="en-US" sz="3200" dirty="0">
                <a:solidFill>
                  <a:srgbClr val="FFFF00"/>
                </a:solidFill>
                <a:effectLst>
                  <a:outerShdw blurRad="38100" dist="38100" dir="2700000" algn="tl">
                    <a:srgbClr val="000000"/>
                  </a:outerShdw>
                </a:effectLst>
              </a:rPr>
              <a:t> We have two choices:</a:t>
            </a:r>
          </a:p>
          <a:p>
            <a:pPr lvl="1">
              <a:spcBef>
                <a:spcPct val="35000"/>
              </a:spcBef>
              <a:buFontTx/>
              <a:buAutoNum type="arabicPeriod"/>
              <a:defRPr/>
            </a:pPr>
            <a:r>
              <a:rPr lang="en-US" altLang="en-US" sz="2800" dirty="0">
                <a:solidFill>
                  <a:schemeClr val="bg1"/>
                </a:solidFill>
                <a:effectLst>
                  <a:outerShdw blurRad="38100" dist="38100" dir="2700000" algn="tl">
                    <a:srgbClr val="000000"/>
                  </a:outerShdw>
                </a:effectLst>
              </a:rPr>
              <a:t> God has not revealed His will to man.</a:t>
            </a:r>
          </a:p>
          <a:p>
            <a:pPr lvl="1">
              <a:spcBef>
                <a:spcPct val="35000"/>
              </a:spcBef>
              <a:defRPr/>
            </a:pPr>
            <a:r>
              <a:rPr lang="en-US" altLang="en-US" sz="2800" dirty="0">
                <a:solidFill>
                  <a:srgbClr val="FFFF00"/>
                </a:solidFill>
                <a:effectLst>
                  <a:outerShdw blurRad="38100" dist="38100" dir="2700000" algn="tl">
                    <a:srgbClr val="000000"/>
                  </a:outerShdw>
                </a:effectLst>
              </a:rPr>
              <a:t>	</a:t>
            </a:r>
            <a:r>
              <a:rPr lang="en-US" altLang="en-US" sz="2800" dirty="0">
                <a:solidFill>
                  <a:schemeClr val="bg1"/>
                </a:solidFill>
                <a:effectLst>
                  <a:outerShdw blurRad="38100" dist="38100" dir="2700000" algn="tl">
                    <a:srgbClr val="000000"/>
                  </a:outerShdw>
                </a:effectLst>
              </a:rPr>
              <a:t>Or,</a:t>
            </a:r>
          </a:p>
          <a:p>
            <a:pPr lvl="1">
              <a:spcBef>
                <a:spcPct val="35000"/>
              </a:spcBef>
              <a:buFontTx/>
              <a:buAutoNum type="arabicPeriod" startAt="2"/>
              <a:defRPr/>
            </a:pPr>
            <a:r>
              <a:rPr lang="en-US" altLang="en-US" sz="2800" dirty="0">
                <a:solidFill>
                  <a:schemeClr val="bg1"/>
                </a:solidFill>
                <a:effectLst>
                  <a:outerShdw blurRad="38100" dist="38100" dir="2700000" algn="tl">
                    <a:srgbClr val="000000"/>
                  </a:outerShdw>
                </a:effectLst>
              </a:rPr>
              <a:t> God has revealed His will to man.</a:t>
            </a:r>
            <a:endParaRPr lang="en-US" altLang="en-US" sz="2800" dirty="0">
              <a:solidFill>
                <a:srgbClr val="FFFF00"/>
              </a:solidFill>
              <a:effectLst>
                <a:outerShdw blurRad="38100" dist="38100" dir="2700000" algn="tl">
                  <a:srgbClr val="000000"/>
                </a:outerShdw>
              </a:effectLst>
            </a:endParaRPr>
          </a:p>
        </p:txBody>
      </p:sp>
      <p:sp>
        <p:nvSpPr>
          <p:cNvPr id="4" name="Text Box 4"/>
          <p:cNvSpPr txBox="1">
            <a:spLocks noChangeArrowheads="1"/>
          </p:cNvSpPr>
          <p:nvPr/>
        </p:nvSpPr>
        <p:spPr bwMode="auto">
          <a:xfrm>
            <a:off x="381000" y="60960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3200" i="1" dirty="0">
                <a:solidFill>
                  <a:srgbClr val="FFFF00"/>
                </a:solidFill>
                <a:effectLst>
                  <a:outerShdw blurRad="38100" dist="38100" dir="2700000" algn="tl">
                    <a:srgbClr val="000000"/>
                  </a:outerShdw>
                </a:effectLst>
                <a:latin typeface="Arial" charset="0"/>
              </a:rPr>
              <a:t>Which choice makes more sense?</a:t>
            </a:r>
          </a:p>
        </p:txBody>
      </p:sp>
    </p:spTree>
    <p:extLst>
      <p:ext uri="{BB962C8B-B14F-4D97-AF65-F5344CB8AC3E}">
        <p14:creationId xmlns:p14="http://schemas.microsoft.com/office/powerpoint/2010/main" val="400046305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33475" name="Text Box 3"/>
          <p:cNvSpPr txBox="1">
            <a:spLocks noChangeArrowheads="1"/>
          </p:cNvSpPr>
          <p:nvPr/>
        </p:nvSpPr>
        <p:spPr bwMode="auto">
          <a:xfrm>
            <a:off x="685800" y="1600200"/>
            <a:ext cx="80772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3"/>
              <a:defRPr/>
            </a:pPr>
            <a:r>
              <a:rPr lang="en-US" altLang="en-US" sz="3200">
                <a:solidFill>
                  <a:srgbClr val="FFFF00"/>
                </a:solidFill>
              </a:rPr>
              <a:t> </a:t>
            </a:r>
            <a:r>
              <a:rPr lang="en-US" altLang="en-US" sz="3200" b="1">
                <a:solidFill>
                  <a:srgbClr val="FFFF00"/>
                </a:solidFill>
                <a:effectLst>
                  <a:outerShdw blurRad="38100" dist="38100" dir="2700000" algn="tl">
                    <a:srgbClr val="000000"/>
                  </a:outerShdw>
                </a:effectLst>
              </a:rPr>
              <a:t>Archaeology</a:t>
            </a:r>
            <a:r>
              <a:rPr lang="en-US" altLang="en-US" sz="3200">
                <a:solidFill>
                  <a:srgbClr val="FFFF00"/>
                </a:solidFill>
                <a:effectLst>
                  <a:outerShdw blurRad="38100" dist="38100" dir="2700000" algn="tl">
                    <a:srgbClr val="000000"/>
                  </a:outerShdw>
                </a:effectLst>
              </a:rPr>
              <a:t> supports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Archaeology is the study of the people, life, and customs of ancient times.</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Archaeological discoveries always support the Bible.</a:t>
            </a:r>
          </a:p>
          <a:p>
            <a:pPr lvl="2">
              <a:lnSpc>
                <a:spcPct val="90000"/>
              </a:lnSpc>
              <a:spcBef>
                <a:spcPct val="30000"/>
              </a:spcBef>
              <a:buClr>
                <a:srgbClr val="FFFF00"/>
              </a:buClr>
              <a:buFont typeface="Wingdings" pitchFamily="2" charset="2"/>
              <a:buChar char="Ø"/>
              <a:defRPr/>
            </a:pPr>
            <a:r>
              <a:rPr lang="en-US" altLang="en-US" sz="2400">
                <a:solidFill>
                  <a:srgbClr val="FFFF00"/>
                </a:solidFill>
                <a:effectLst>
                  <a:outerShdw blurRad="38100" dist="38100" dir="2700000" algn="tl">
                    <a:srgbClr val="000000"/>
                  </a:outerShdw>
                </a:effectLst>
              </a:rPr>
              <a:t>The existence of the Hittites (Winckler, 1906).</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37571" name="Text Box 3"/>
          <p:cNvSpPr txBox="1">
            <a:spLocks noChangeArrowheads="1"/>
          </p:cNvSpPr>
          <p:nvPr/>
        </p:nvSpPr>
        <p:spPr bwMode="auto">
          <a:xfrm>
            <a:off x="685800" y="1600200"/>
            <a:ext cx="80772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3"/>
              <a:defRPr/>
            </a:pPr>
            <a:r>
              <a:rPr lang="en-US" altLang="en-US" sz="3200">
                <a:solidFill>
                  <a:srgbClr val="FFFF00"/>
                </a:solidFill>
              </a:rPr>
              <a:t> </a:t>
            </a:r>
            <a:r>
              <a:rPr lang="en-US" altLang="en-US" sz="3200" b="1">
                <a:solidFill>
                  <a:srgbClr val="FFFF00"/>
                </a:solidFill>
                <a:effectLst>
                  <a:outerShdw blurRad="38100" dist="38100" dir="2700000" algn="tl">
                    <a:srgbClr val="000000"/>
                  </a:outerShdw>
                </a:effectLst>
              </a:rPr>
              <a:t>Archaeology</a:t>
            </a:r>
            <a:r>
              <a:rPr lang="en-US" altLang="en-US" sz="3200">
                <a:solidFill>
                  <a:srgbClr val="FFFF00"/>
                </a:solidFill>
                <a:effectLst>
                  <a:outerShdw blurRad="38100" dist="38100" dir="2700000" algn="tl">
                    <a:srgbClr val="000000"/>
                  </a:outerShdw>
                </a:effectLst>
              </a:rPr>
              <a:t> supports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Archaeology is the study of the people, life, and customs of ancient times.</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Archaeological discoveries always support the Bible.</a:t>
            </a:r>
          </a:p>
          <a:p>
            <a:pPr lvl="2">
              <a:lnSpc>
                <a:spcPct val="90000"/>
              </a:lnSpc>
              <a:spcBef>
                <a:spcPct val="30000"/>
              </a:spcBef>
              <a:buClr>
                <a:srgbClr val="FFFF00"/>
              </a:buClr>
              <a:buFont typeface="Wingdings" pitchFamily="2" charset="2"/>
              <a:buChar char="Ø"/>
              <a:defRPr/>
            </a:pPr>
            <a:r>
              <a:rPr lang="en-US" altLang="en-US" sz="2400">
                <a:solidFill>
                  <a:srgbClr val="FFFF00"/>
                </a:solidFill>
                <a:effectLst>
                  <a:outerShdw blurRad="38100" dist="38100" dir="2700000" algn="tl">
                    <a:srgbClr val="000000"/>
                  </a:outerShdw>
                </a:effectLst>
              </a:rPr>
              <a:t>The existence of the Hittites (Winckler, 1906).</a:t>
            </a:r>
          </a:p>
        </p:txBody>
      </p:sp>
      <p:pic>
        <p:nvPicPr>
          <p:cNvPr id="155652" name="Picture 4"/>
          <p:cNvPicPr>
            <a:picLocks noChangeAspect="1" noChangeArrowheads="1"/>
          </p:cNvPicPr>
          <p:nvPr/>
        </p:nvPicPr>
        <p:blipFill>
          <a:blip r:embed="rId2">
            <a:extLst>
              <a:ext uri="{28A0092B-C50C-407E-A947-70E740481C1C}">
                <a14:useLocalDpi xmlns:a14="http://schemas.microsoft.com/office/drawing/2010/main" val="0"/>
              </a:ext>
            </a:extLst>
          </a:blip>
          <a:srcRect r="2829"/>
          <a:stretch>
            <a:fillRect/>
          </a:stretch>
        </p:blipFill>
        <p:spPr bwMode="auto">
          <a:xfrm>
            <a:off x="2276475" y="4343400"/>
            <a:ext cx="2176463" cy="2514600"/>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38595" name="Text Box 3"/>
          <p:cNvSpPr txBox="1">
            <a:spLocks noChangeArrowheads="1"/>
          </p:cNvSpPr>
          <p:nvPr/>
        </p:nvSpPr>
        <p:spPr bwMode="auto">
          <a:xfrm>
            <a:off x="685800" y="1600200"/>
            <a:ext cx="80772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3"/>
              <a:defRPr/>
            </a:pPr>
            <a:r>
              <a:rPr lang="en-US" altLang="en-US" sz="3200">
                <a:solidFill>
                  <a:srgbClr val="FFFF00"/>
                </a:solidFill>
              </a:rPr>
              <a:t> </a:t>
            </a:r>
            <a:r>
              <a:rPr lang="en-US" altLang="en-US" sz="3200" b="1">
                <a:solidFill>
                  <a:srgbClr val="FFFF00"/>
                </a:solidFill>
                <a:effectLst>
                  <a:outerShdw blurRad="38100" dist="38100" dir="2700000" algn="tl">
                    <a:srgbClr val="000000"/>
                  </a:outerShdw>
                </a:effectLst>
              </a:rPr>
              <a:t>Archaeology</a:t>
            </a:r>
            <a:r>
              <a:rPr lang="en-US" altLang="en-US" sz="3200">
                <a:solidFill>
                  <a:srgbClr val="FFFF00"/>
                </a:solidFill>
                <a:effectLst>
                  <a:outerShdw blurRad="38100" dist="38100" dir="2700000" algn="tl">
                    <a:srgbClr val="000000"/>
                  </a:outerShdw>
                </a:effectLst>
              </a:rPr>
              <a:t> supports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Archaeology is the study of the people, life, and customs of ancient times.</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Archaeological discoveries always support the Bible.</a:t>
            </a:r>
          </a:p>
          <a:p>
            <a:pPr lvl="2">
              <a:lnSpc>
                <a:spcPct val="90000"/>
              </a:lnSpc>
              <a:spcBef>
                <a:spcPct val="30000"/>
              </a:spcBef>
              <a:buClr>
                <a:srgbClr val="FFFF00"/>
              </a:buClr>
              <a:buFont typeface="Wingdings" pitchFamily="2" charset="2"/>
              <a:buChar char="Ø"/>
              <a:defRPr/>
            </a:pPr>
            <a:r>
              <a:rPr lang="en-US" altLang="en-US" sz="2400">
                <a:solidFill>
                  <a:srgbClr val="FFFF00"/>
                </a:solidFill>
                <a:effectLst>
                  <a:outerShdw blurRad="38100" dist="38100" dir="2700000" algn="tl">
                    <a:srgbClr val="000000"/>
                  </a:outerShdw>
                </a:effectLst>
              </a:rPr>
              <a:t>The existence of the Hittites (Winckler, 1906).</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36547" name="Text Box 3"/>
          <p:cNvSpPr txBox="1">
            <a:spLocks noChangeArrowheads="1"/>
          </p:cNvSpPr>
          <p:nvPr/>
        </p:nvSpPr>
        <p:spPr bwMode="auto">
          <a:xfrm>
            <a:off x="685800" y="1600200"/>
            <a:ext cx="80772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3"/>
              <a:defRPr/>
            </a:pPr>
            <a:r>
              <a:rPr lang="en-US" altLang="en-US" sz="3200">
                <a:solidFill>
                  <a:srgbClr val="FFFF00"/>
                </a:solidFill>
              </a:rPr>
              <a:t> </a:t>
            </a:r>
            <a:r>
              <a:rPr lang="en-US" altLang="en-US" sz="3200" b="1">
                <a:solidFill>
                  <a:srgbClr val="FFFF00"/>
                </a:solidFill>
                <a:effectLst>
                  <a:outerShdw blurRad="38100" dist="38100" dir="2700000" algn="tl">
                    <a:srgbClr val="000000"/>
                  </a:outerShdw>
                </a:effectLst>
              </a:rPr>
              <a:t>Archaeology</a:t>
            </a:r>
            <a:r>
              <a:rPr lang="en-US" altLang="en-US" sz="3200">
                <a:solidFill>
                  <a:srgbClr val="FFFF00"/>
                </a:solidFill>
                <a:effectLst>
                  <a:outerShdw blurRad="38100" dist="38100" dir="2700000" algn="tl">
                    <a:srgbClr val="000000"/>
                  </a:outerShdw>
                </a:effectLst>
              </a:rPr>
              <a:t> supports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Archaeology is the study of the people, life, and customs of ancient times.</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Archaeological discoveries always support the Bible.</a:t>
            </a:r>
          </a:p>
          <a:p>
            <a:pPr lvl="2">
              <a:lnSpc>
                <a:spcPct val="90000"/>
              </a:lnSpc>
              <a:spcBef>
                <a:spcPct val="30000"/>
              </a:spcBef>
              <a:buClr>
                <a:srgbClr val="FFFF00"/>
              </a:buClr>
              <a:buFont typeface="Wingdings" pitchFamily="2" charset="2"/>
              <a:buChar char="Ø"/>
              <a:defRPr/>
            </a:pPr>
            <a:r>
              <a:rPr lang="en-US" altLang="en-US" sz="2400">
                <a:solidFill>
                  <a:srgbClr val="FFFF00"/>
                </a:solidFill>
                <a:effectLst>
                  <a:outerShdw blurRad="38100" dist="38100" dir="2700000" algn="tl">
                    <a:srgbClr val="000000"/>
                  </a:outerShdw>
                </a:effectLst>
              </a:rPr>
              <a:t>The existence of the Hittites (Winckler, 1906).</a:t>
            </a:r>
          </a:p>
          <a:p>
            <a:pPr lvl="2">
              <a:lnSpc>
                <a:spcPct val="90000"/>
              </a:lnSpc>
              <a:spcBef>
                <a:spcPct val="30000"/>
              </a:spcBef>
              <a:buClr>
                <a:srgbClr val="FFFF00"/>
              </a:buClr>
              <a:buFont typeface="Wingdings" pitchFamily="2" charset="2"/>
              <a:buChar char="Ø"/>
              <a:defRPr/>
            </a:pPr>
            <a:r>
              <a:rPr lang="en-US" altLang="en-US" sz="2400">
                <a:solidFill>
                  <a:srgbClr val="FFFF00"/>
                </a:solidFill>
                <a:effectLst>
                  <a:outerShdw blurRad="38100" dist="38100" dir="2700000" algn="tl">
                    <a:srgbClr val="000000"/>
                  </a:outerShdw>
                </a:effectLst>
              </a:rPr>
              <a:t>The existence of King David (Biran, 1993).</a:t>
            </a:r>
          </a:p>
          <a:p>
            <a:pPr lvl="2">
              <a:lnSpc>
                <a:spcPct val="90000"/>
              </a:lnSpc>
              <a:spcBef>
                <a:spcPct val="30000"/>
              </a:spcBef>
              <a:buClr>
                <a:srgbClr val="FFFF00"/>
              </a:buClr>
              <a:buFont typeface="Wingdings" pitchFamily="2" charset="2"/>
              <a:buNone/>
              <a:defRPr/>
            </a:pPr>
            <a:endParaRPr lang="en-US" altLang="en-US" sz="2400">
              <a:solidFill>
                <a:srgbClr val="FFFF00"/>
              </a:solidFill>
              <a:effectLst>
                <a:outerShdw blurRad="38100" dist="38100" dir="2700000" algn="tl">
                  <a:srgbClr val="000000"/>
                </a:outerShdw>
              </a:effectLst>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40643" name="Text Box 3"/>
          <p:cNvSpPr txBox="1">
            <a:spLocks noChangeArrowheads="1"/>
          </p:cNvSpPr>
          <p:nvPr/>
        </p:nvSpPr>
        <p:spPr bwMode="auto">
          <a:xfrm>
            <a:off x="685800" y="1600200"/>
            <a:ext cx="80772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3"/>
              <a:defRPr/>
            </a:pPr>
            <a:r>
              <a:rPr lang="en-US" altLang="en-US" sz="3200">
                <a:solidFill>
                  <a:srgbClr val="FFFF00"/>
                </a:solidFill>
              </a:rPr>
              <a:t> </a:t>
            </a:r>
            <a:r>
              <a:rPr lang="en-US" altLang="en-US" sz="3200" b="1">
                <a:solidFill>
                  <a:srgbClr val="FFFF00"/>
                </a:solidFill>
                <a:effectLst>
                  <a:outerShdw blurRad="38100" dist="38100" dir="2700000" algn="tl">
                    <a:srgbClr val="000000"/>
                  </a:outerShdw>
                </a:effectLst>
              </a:rPr>
              <a:t>Archaeology</a:t>
            </a:r>
            <a:r>
              <a:rPr lang="en-US" altLang="en-US" sz="3200">
                <a:solidFill>
                  <a:srgbClr val="FFFF00"/>
                </a:solidFill>
                <a:effectLst>
                  <a:outerShdw blurRad="38100" dist="38100" dir="2700000" algn="tl">
                    <a:srgbClr val="000000"/>
                  </a:outerShdw>
                </a:effectLst>
              </a:rPr>
              <a:t> supports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Archaeology is the study of the people, life, and customs of ancient times.</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Archaeological discoveries always support the Bible.</a:t>
            </a:r>
          </a:p>
          <a:p>
            <a:pPr lvl="2">
              <a:lnSpc>
                <a:spcPct val="90000"/>
              </a:lnSpc>
              <a:spcBef>
                <a:spcPct val="30000"/>
              </a:spcBef>
              <a:buClr>
                <a:srgbClr val="FFFF00"/>
              </a:buClr>
              <a:buFont typeface="Wingdings" pitchFamily="2" charset="2"/>
              <a:buChar char="Ø"/>
              <a:defRPr/>
            </a:pPr>
            <a:r>
              <a:rPr lang="en-US" altLang="en-US" sz="2400">
                <a:solidFill>
                  <a:srgbClr val="FFFF00"/>
                </a:solidFill>
                <a:effectLst>
                  <a:outerShdw blurRad="38100" dist="38100" dir="2700000" algn="tl">
                    <a:srgbClr val="000000"/>
                  </a:outerShdw>
                </a:effectLst>
              </a:rPr>
              <a:t>The existence of the Hittites (Winckler, 1906).</a:t>
            </a:r>
          </a:p>
          <a:p>
            <a:pPr lvl="2">
              <a:lnSpc>
                <a:spcPct val="90000"/>
              </a:lnSpc>
              <a:spcBef>
                <a:spcPct val="30000"/>
              </a:spcBef>
              <a:buClr>
                <a:srgbClr val="FFFF00"/>
              </a:buClr>
              <a:buFont typeface="Wingdings" pitchFamily="2" charset="2"/>
              <a:buChar char="Ø"/>
              <a:defRPr/>
            </a:pPr>
            <a:r>
              <a:rPr lang="en-US" altLang="en-US" sz="2400">
                <a:solidFill>
                  <a:srgbClr val="FFFF00"/>
                </a:solidFill>
                <a:effectLst>
                  <a:outerShdw blurRad="38100" dist="38100" dir="2700000" algn="tl">
                    <a:srgbClr val="000000"/>
                  </a:outerShdw>
                </a:effectLst>
              </a:rPr>
              <a:t>The existence of King David (Biran, 1993).</a:t>
            </a:r>
          </a:p>
          <a:p>
            <a:pPr lvl="2">
              <a:lnSpc>
                <a:spcPct val="90000"/>
              </a:lnSpc>
              <a:spcBef>
                <a:spcPct val="30000"/>
              </a:spcBef>
              <a:buClr>
                <a:srgbClr val="FFFF00"/>
              </a:buClr>
              <a:buFont typeface="Wingdings" pitchFamily="2" charset="2"/>
              <a:buNone/>
              <a:defRPr/>
            </a:pPr>
            <a:endParaRPr lang="en-US" altLang="en-US" sz="2400">
              <a:solidFill>
                <a:srgbClr val="FFFF00"/>
              </a:solidFill>
              <a:effectLst>
                <a:outerShdw blurRad="38100" dist="38100" dir="2700000" algn="tl">
                  <a:srgbClr val="000000"/>
                </a:outerShdw>
              </a:effectLst>
            </a:endParaRPr>
          </a:p>
        </p:txBody>
      </p:sp>
      <p:pic>
        <p:nvPicPr>
          <p:cNvPr id="158724" name="Picture 4" descr="Tel-Dan House of David inscripti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581400"/>
            <a:ext cx="2206625" cy="3095625"/>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58725" name="Text Box 5"/>
          <p:cNvSpPr txBox="1">
            <a:spLocks noChangeArrowheads="1"/>
          </p:cNvSpPr>
          <p:nvPr/>
        </p:nvSpPr>
        <p:spPr bwMode="auto">
          <a:xfrm>
            <a:off x="3048000" y="5943600"/>
            <a:ext cx="29718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a:t>“House of David” Inscription</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41667" name="Text Box 3"/>
          <p:cNvSpPr txBox="1">
            <a:spLocks noChangeArrowheads="1"/>
          </p:cNvSpPr>
          <p:nvPr/>
        </p:nvSpPr>
        <p:spPr bwMode="auto">
          <a:xfrm>
            <a:off x="685800" y="1600200"/>
            <a:ext cx="80772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3"/>
              <a:defRPr/>
            </a:pPr>
            <a:r>
              <a:rPr lang="en-US" altLang="en-US" sz="3200">
                <a:solidFill>
                  <a:srgbClr val="FFFF00"/>
                </a:solidFill>
              </a:rPr>
              <a:t> </a:t>
            </a:r>
            <a:r>
              <a:rPr lang="en-US" altLang="en-US" sz="3200" b="1">
                <a:solidFill>
                  <a:srgbClr val="FFFF00"/>
                </a:solidFill>
                <a:effectLst>
                  <a:outerShdw blurRad="38100" dist="38100" dir="2700000" algn="tl">
                    <a:srgbClr val="000000"/>
                  </a:outerShdw>
                </a:effectLst>
              </a:rPr>
              <a:t>Archaeology</a:t>
            </a:r>
            <a:r>
              <a:rPr lang="en-US" altLang="en-US" sz="3200">
                <a:solidFill>
                  <a:srgbClr val="FFFF00"/>
                </a:solidFill>
                <a:effectLst>
                  <a:outerShdw blurRad="38100" dist="38100" dir="2700000" algn="tl">
                    <a:srgbClr val="000000"/>
                  </a:outerShdw>
                </a:effectLst>
              </a:rPr>
              <a:t> supports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Archaeology is the study of the people, life, and customs of ancient times.</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Archaeological discoveries always support the Bible.</a:t>
            </a:r>
          </a:p>
          <a:p>
            <a:pPr lvl="2">
              <a:lnSpc>
                <a:spcPct val="90000"/>
              </a:lnSpc>
              <a:spcBef>
                <a:spcPct val="30000"/>
              </a:spcBef>
              <a:buClr>
                <a:srgbClr val="FFFF00"/>
              </a:buClr>
              <a:buFont typeface="Wingdings" pitchFamily="2" charset="2"/>
              <a:buChar char="Ø"/>
              <a:defRPr/>
            </a:pPr>
            <a:r>
              <a:rPr lang="en-US" altLang="en-US" sz="2400">
                <a:solidFill>
                  <a:srgbClr val="FFFF00"/>
                </a:solidFill>
                <a:effectLst>
                  <a:outerShdw blurRad="38100" dist="38100" dir="2700000" algn="tl">
                    <a:srgbClr val="000000"/>
                  </a:outerShdw>
                </a:effectLst>
              </a:rPr>
              <a:t>The existence of the Hittites (Winckler, 1906).</a:t>
            </a:r>
          </a:p>
          <a:p>
            <a:pPr lvl="2">
              <a:lnSpc>
                <a:spcPct val="90000"/>
              </a:lnSpc>
              <a:spcBef>
                <a:spcPct val="30000"/>
              </a:spcBef>
              <a:buClr>
                <a:srgbClr val="FFFF00"/>
              </a:buClr>
              <a:buFont typeface="Wingdings" pitchFamily="2" charset="2"/>
              <a:buChar char="Ø"/>
              <a:defRPr/>
            </a:pPr>
            <a:r>
              <a:rPr lang="en-US" altLang="en-US" sz="2400">
                <a:solidFill>
                  <a:srgbClr val="FFFF00"/>
                </a:solidFill>
                <a:effectLst>
                  <a:outerShdw blurRad="38100" dist="38100" dir="2700000" algn="tl">
                    <a:srgbClr val="000000"/>
                  </a:outerShdw>
                </a:effectLst>
              </a:rPr>
              <a:t>The existence of King David (Biran, 1993).</a:t>
            </a:r>
          </a:p>
          <a:p>
            <a:pPr lvl="2">
              <a:lnSpc>
                <a:spcPct val="90000"/>
              </a:lnSpc>
              <a:spcBef>
                <a:spcPct val="30000"/>
              </a:spcBef>
              <a:buClr>
                <a:srgbClr val="FFFF00"/>
              </a:buClr>
              <a:buFont typeface="Wingdings" pitchFamily="2" charset="2"/>
              <a:buNone/>
              <a:defRPr/>
            </a:pPr>
            <a:endParaRPr lang="en-US" altLang="en-US" sz="2400">
              <a:solidFill>
                <a:srgbClr val="FFFF00"/>
              </a:solidFill>
              <a:effectLst>
                <a:outerShdw blurRad="38100" dist="38100" dir="2700000" algn="tl">
                  <a:srgbClr val="000000"/>
                </a:outerShdw>
              </a:effectLst>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42691" name="Text Box 3"/>
          <p:cNvSpPr txBox="1">
            <a:spLocks noChangeArrowheads="1"/>
          </p:cNvSpPr>
          <p:nvPr/>
        </p:nvSpPr>
        <p:spPr bwMode="auto">
          <a:xfrm>
            <a:off x="685800" y="1600200"/>
            <a:ext cx="807720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3"/>
              <a:defRPr/>
            </a:pPr>
            <a:r>
              <a:rPr lang="en-US" altLang="en-US" sz="3200">
                <a:solidFill>
                  <a:srgbClr val="FFFF00"/>
                </a:solidFill>
              </a:rPr>
              <a:t> </a:t>
            </a:r>
            <a:r>
              <a:rPr lang="en-US" altLang="en-US" sz="3200" b="1">
                <a:solidFill>
                  <a:srgbClr val="FFFF00"/>
                </a:solidFill>
                <a:effectLst>
                  <a:outerShdw blurRad="38100" dist="38100" dir="2700000" algn="tl">
                    <a:srgbClr val="000000"/>
                  </a:outerShdw>
                </a:effectLst>
              </a:rPr>
              <a:t>Archaeology</a:t>
            </a:r>
            <a:r>
              <a:rPr lang="en-US" altLang="en-US" sz="3200">
                <a:solidFill>
                  <a:srgbClr val="FFFF00"/>
                </a:solidFill>
                <a:effectLst>
                  <a:outerShdw blurRad="38100" dist="38100" dir="2700000" algn="tl">
                    <a:srgbClr val="000000"/>
                  </a:outerShdw>
                </a:effectLst>
              </a:rPr>
              <a:t> supports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Archaeology is the study of the people, life, and customs of ancient times.</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Archaeological discoveries always support the Bible.</a:t>
            </a:r>
          </a:p>
          <a:p>
            <a:pPr lvl="2">
              <a:lnSpc>
                <a:spcPct val="90000"/>
              </a:lnSpc>
              <a:spcBef>
                <a:spcPct val="30000"/>
              </a:spcBef>
              <a:buClr>
                <a:srgbClr val="FFFF00"/>
              </a:buClr>
              <a:buFont typeface="Wingdings" pitchFamily="2" charset="2"/>
              <a:buChar char="Ø"/>
              <a:defRPr/>
            </a:pPr>
            <a:r>
              <a:rPr lang="en-US" altLang="en-US" sz="2400">
                <a:solidFill>
                  <a:srgbClr val="FFFF00"/>
                </a:solidFill>
                <a:effectLst>
                  <a:outerShdw blurRad="38100" dist="38100" dir="2700000" algn="tl">
                    <a:srgbClr val="000000"/>
                  </a:outerShdw>
                </a:effectLst>
              </a:rPr>
              <a:t>The existence of the Hittites (Winckler, 1906).</a:t>
            </a:r>
          </a:p>
          <a:p>
            <a:pPr lvl="2">
              <a:lnSpc>
                <a:spcPct val="90000"/>
              </a:lnSpc>
              <a:spcBef>
                <a:spcPct val="30000"/>
              </a:spcBef>
              <a:buClr>
                <a:srgbClr val="FFFF00"/>
              </a:buClr>
              <a:buFont typeface="Wingdings" pitchFamily="2" charset="2"/>
              <a:buChar char="Ø"/>
              <a:defRPr/>
            </a:pPr>
            <a:r>
              <a:rPr lang="en-US" altLang="en-US" sz="2400">
                <a:solidFill>
                  <a:srgbClr val="FFFF00"/>
                </a:solidFill>
                <a:effectLst>
                  <a:outerShdw blurRad="38100" dist="38100" dir="2700000" algn="tl">
                    <a:srgbClr val="000000"/>
                  </a:outerShdw>
                </a:effectLst>
              </a:rPr>
              <a:t>The existence of King David (Biran, 1993).</a:t>
            </a:r>
          </a:p>
          <a:p>
            <a:pPr lvl="2">
              <a:lnSpc>
                <a:spcPct val="90000"/>
              </a:lnSpc>
              <a:spcBef>
                <a:spcPct val="30000"/>
              </a:spcBef>
              <a:buClr>
                <a:srgbClr val="FFFF00"/>
              </a:buClr>
              <a:buFont typeface="Wingdings" pitchFamily="2" charset="2"/>
              <a:buChar char="Ø"/>
              <a:defRPr/>
            </a:pPr>
            <a:r>
              <a:rPr lang="en-US" altLang="en-US" sz="2400">
                <a:solidFill>
                  <a:srgbClr val="FFFF00"/>
                </a:solidFill>
                <a:effectLst>
                  <a:outerShdw blurRad="38100" dist="38100" dir="2700000" algn="tl">
                    <a:srgbClr val="000000"/>
                  </a:outerShdw>
                </a:effectLst>
              </a:rPr>
              <a:t>King Belshazzar of Babylon (Rawlinson, 1876).</a:t>
            </a:r>
          </a:p>
          <a:p>
            <a:pPr lvl="2">
              <a:lnSpc>
                <a:spcPct val="90000"/>
              </a:lnSpc>
              <a:spcBef>
                <a:spcPct val="30000"/>
              </a:spcBef>
              <a:buClr>
                <a:srgbClr val="FFFF00"/>
              </a:buClr>
              <a:buFont typeface="Wingdings" pitchFamily="2" charset="2"/>
              <a:buNone/>
              <a:defRPr/>
            </a:pPr>
            <a:endParaRPr lang="en-US" altLang="en-US" sz="2400">
              <a:solidFill>
                <a:srgbClr val="FFFF00"/>
              </a:solidFill>
              <a:effectLst>
                <a:outerShdw blurRad="38100" dist="38100" dir="2700000" algn="tl">
                  <a:srgbClr val="000000"/>
                </a:outerShdw>
              </a:effectLst>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43715" name="Text Box 3"/>
          <p:cNvSpPr txBox="1">
            <a:spLocks noChangeArrowheads="1"/>
          </p:cNvSpPr>
          <p:nvPr/>
        </p:nvSpPr>
        <p:spPr bwMode="auto">
          <a:xfrm>
            <a:off x="685800" y="1600200"/>
            <a:ext cx="807720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3"/>
              <a:defRPr/>
            </a:pPr>
            <a:r>
              <a:rPr lang="en-US" altLang="en-US" sz="3200">
                <a:solidFill>
                  <a:srgbClr val="FFFF00"/>
                </a:solidFill>
              </a:rPr>
              <a:t> </a:t>
            </a:r>
            <a:r>
              <a:rPr lang="en-US" altLang="en-US" sz="3200" b="1">
                <a:solidFill>
                  <a:srgbClr val="FFFF00"/>
                </a:solidFill>
                <a:effectLst>
                  <a:outerShdw blurRad="38100" dist="38100" dir="2700000" algn="tl">
                    <a:srgbClr val="000000"/>
                  </a:outerShdw>
                </a:effectLst>
              </a:rPr>
              <a:t>Archaeology</a:t>
            </a:r>
            <a:r>
              <a:rPr lang="en-US" altLang="en-US" sz="3200">
                <a:solidFill>
                  <a:srgbClr val="FFFF00"/>
                </a:solidFill>
                <a:effectLst>
                  <a:outerShdw blurRad="38100" dist="38100" dir="2700000" algn="tl">
                    <a:srgbClr val="000000"/>
                  </a:outerShdw>
                </a:effectLst>
              </a:rPr>
              <a:t> supports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Archaeology is the study of the people, life, and customs of ancient times.</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Archaeological discoveries always support the Bible.</a:t>
            </a:r>
          </a:p>
          <a:p>
            <a:pPr lvl="2">
              <a:lnSpc>
                <a:spcPct val="90000"/>
              </a:lnSpc>
              <a:spcBef>
                <a:spcPct val="30000"/>
              </a:spcBef>
              <a:buClr>
                <a:srgbClr val="FFFF00"/>
              </a:buClr>
              <a:buFont typeface="Wingdings" pitchFamily="2" charset="2"/>
              <a:buChar char="Ø"/>
              <a:defRPr/>
            </a:pPr>
            <a:r>
              <a:rPr lang="en-US" altLang="en-US" sz="2400">
                <a:solidFill>
                  <a:srgbClr val="FFFF00"/>
                </a:solidFill>
                <a:effectLst>
                  <a:outerShdw blurRad="38100" dist="38100" dir="2700000" algn="tl">
                    <a:srgbClr val="000000"/>
                  </a:outerShdw>
                </a:effectLst>
              </a:rPr>
              <a:t>The existence of the Hittites (Winckler, 1906).</a:t>
            </a:r>
          </a:p>
          <a:p>
            <a:pPr lvl="2">
              <a:lnSpc>
                <a:spcPct val="90000"/>
              </a:lnSpc>
              <a:spcBef>
                <a:spcPct val="30000"/>
              </a:spcBef>
              <a:buClr>
                <a:srgbClr val="FFFF00"/>
              </a:buClr>
              <a:buFont typeface="Wingdings" pitchFamily="2" charset="2"/>
              <a:buChar char="Ø"/>
              <a:defRPr/>
            </a:pPr>
            <a:r>
              <a:rPr lang="en-US" altLang="en-US" sz="2400">
                <a:solidFill>
                  <a:srgbClr val="FFFF00"/>
                </a:solidFill>
                <a:effectLst>
                  <a:outerShdw blurRad="38100" dist="38100" dir="2700000" algn="tl">
                    <a:srgbClr val="000000"/>
                  </a:outerShdw>
                </a:effectLst>
              </a:rPr>
              <a:t>The existence of King David (Biran, 1993).</a:t>
            </a:r>
          </a:p>
          <a:p>
            <a:pPr lvl="2">
              <a:lnSpc>
                <a:spcPct val="90000"/>
              </a:lnSpc>
              <a:spcBef>
                <a:spcPct val="30000"/>
              </a:spcBef>
              <a:buClr>
                <a:srgbClr val="FFFF00"/>
              </a:buClr>
              <a:buFont typeface="Wingdings" pitchFamily="2" charset="2"/>
              <a:buChar char="Ø"/>
              <a:defRPr/>
            </a:pPr>
            <a:r>
              <a:rPr lang="en-US" altLang="en-US" sz="2400">
                <a:solidFill>
                  <a:srgbClr val="FFFF00"/>
                </a:solidFill>
                <a:effectLst>
                  <a:outerShdw blurRad="38100" dist="38100" dir="2700000" algn="tl">
                    <a:srgbClr val="000000"/>
                  </a:outerShdw>
                </a:effectLst>
              </a:rPr>
              <a:t>King Belshazzar of Babylon (Rawlinson, 1876).</a:t>
            </a:r>
          </a:p>
          <a:p>
            <a:pPr lvl="2">
              <a:lnSpc>
                <a:spcPct val="90000"/>
              </a:lnSpc>
              <a:spcBef>
                <a:spcPct val="30000"/>
              </a:spcBef>
              <a:buClr>
                <a:srgbClr val="FFFF00"/>
              </a:buClr>
              <a:buFont typeface="Wingdings" pitchFamily="2" charset="2"/>
              <a:buNone/>
              <a:defRPr/>
            </a:pPr>
            <a:endParaRPr lang="en-US" altLang="en-US" sz="2400">
              <a:solidFill>
                <a:srgbClr val="FFFF00"/>
              </a:solidFill>
              <a:effectLst>
                <a:outerShdw blurRad="38100" dist="38100" dir="2700000" algn="tl">
                  <a:srgbClr val="000000"/>
                </a:outerShdw>
              </a:effectLst>
            </a:endParaRPr>
          </a:p>
        </p:txBody>
      </p:sp>
      <p:pic>
        <p:nvPicPr>
          <p:cNvPr id="161796" name="Picture 4" descr="Nabonidus Cylinder mentions Belshazz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962400"/>
            <a:ext cx="4191000" cy="2619375"/>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61797" name="Text Box 5"/>
          <p:cNvSpPr txBox="1">
            <a:spLocks noChangeArrowheads="1"/>
          </p:cNvSpPr>
          <p:nvPr/>
        </p:nvSpPr>
        <p:spPr bwMode="auto">
          <a:xfrm>
            <a:off x="5029200" y="6172200"/>
            <a:ext cx="35814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a:t>Nabonidus Cylinder</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44739" name="Text Box 3"/>
          <p:cNvSpPr txBox="1">
            <a:spLocks noChangeArrowheads="1"/>
          </p:cNvSpPr>
          <p:nvPr/>
        </p:nvSpPr>
        <p:spPr bwMode="auto">
          <a:xfrm>
            <a:off x="685800" y="1600200"/>
            <a:ext cx="807720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3"/>
              <a:defRPr/>
            </a:pPr>
            <a:r>
              <a:rPr lang="en-US" altLang="en-US" sz="3200">
                <a:solidFill>
                  <a:srgbClr val="FFFF00"/>
                </a:solidFill>
              </a:rPr>
              <a:t> </a:t>
            </a:r>
            <a:r>
              <a:rPr lang="en-US" altLang="en-US" sz="3200" b="1">
                <a:solidFill>
                  <a:srgbClr val="FFFF00"/>
                </a:solidFill>
                <a:effectLst>
                  <a:outerShdw blurRad="38100" dist="38100" dir="2700000" algn="tl">
                    <a:srgbClr val="000000"/>
                  </a:outerShdw>
                </a:effectLst>
              </a:rPr>
              <a:t>Archaeology</a:t>
            </a:r>
            <a:r>
              <a:rPr lang="en-US" altLang="en-US" sz="3200">
                <a:solidFill>
                  <a:srgbClr val="FFFF00"/>
                </a:solidFill>
                <a:effectLst>
                  <a:outerShdw blurRad="38100" dist="38100" dir="2700000" algn="tl">
                    <a:srgbClr val="000000"/>
                  </a:outerShdw>
                </a:effectLst>
              </a:rPr>
              <a:t> supports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Archaeology is the study of the people, life, and customs of ancient times.</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Archaeological discoveries always support the Bible.</a:t>
            </a:r>
          </a:p>
          <a:p>
            <a:pPr lvl="2">
              <a:lnSpc>
                <a:spcPct val="90000"/>
              </a:lnSpc>
              <a:spcBef>
                <a:spcPct val="30000"/>
              </a:spcBef>
              <a:buClr>
                <a:srgbClr val="FFFF00"/>
              </a:buClr>
              <a:buFont typeface="Wingdings" pitchFamily="2" charset="2"/>
              <a:buChar char="Ø"/>
              <a:defRPr/>
            </a:pPr>
            <a:r>
              <a:rPr lang="en-US" altLang="en-US" sz="2400">
                <a:solidFill>
                  <a:srgbClr val="FFFF00"/>
                </a:solidFill>
                <a:effectLst>
                  <a:outerShdw blurRad="38100" dist="38100" dir="2700000" algn="tl">
                    <a:srgbClr val="000000"/>
                  </a:outerShdw>
                </a:effectLst>
              </a:rPr>
              <a:t>The existence of the Hittites (Winckler, 1906).</a:t>
            </a:r>
          </a:p>
          <a:p>
            <a:pPr lvl="2">
              <a:lnSpc>
                <a:spcPct val="90000"/>
              </a:lnSpc>
              <a:spcBef>
                <a:spcPct val="30000"/>
              </a:spcBef>
              <a:buClr>
                <a:srgbClr val="FFFF00"/>
              </a:buClr>
              <a:buFont typeface="Wingdings" pitchFamily="2" charset="2"/>
              <a:buChar char="Ø"/>
              <a:defRPr/>
            </a:pPr>
            <a:r>
              <a:rPr lang="en-US" altLang="en-US" sz="2400">
                <a:solidFill>
                  <a:srgbClr val="FFFF00"/>
                </a:solidFill>
                <a:effectLst>
                  <a:outerShdw blurRad="38100" dist="38100" dir="2700000" algn="tl">
                    <a:srgbClr val="000000"/>
                  </a:outerShdw>
                </a:effectLst>
              </a:rPr>
              <a:t>The existence of King David (Biran, 1993).</a:t>
            </a:r>
          </a:p>
          <a:p>
            <a:pPr lvl="2">
              <a:lnSpc>
                <a:spcPct val="90000"/>
              </a:lnSpc>
              <a:spcBef>
                <a:spcPct val="30000"/>
              </a:spcBef>
              <a:buClr>
                <a:srgbClr val="FFFF00"/>
              </a:buClr>
              <a:buFont typeface="Wingdings" pitchFamily="2" charset="2"/>
              <a:buChar char="Ø"/>
              <a:defRPr/>
            </a:pPr>
            <a:r>
              <a:rPr lang="en-US" altLang="en-US" sz="2400">
                <a:solidFill>
                  <a:srgbClr val="FFFF00"/>
                </a:solidFill>
                <a:effectLst>
                  <a:outerShdw blurRad="38100" dist="38100" dir="2700000" algn="tl">
                    <a:srgbClr val="000000"/>
                  </a:outerShdw>
                </a:effectLst>
              </a:rPr>
              <a:t>King Belshazzar of Babylon (Rawlinson, 1876).</a:t>
            </a:r>
          </a:p>
          <a:p>
            <a:pPr lvl="2">
              <a:lnSpc>
                <a:spcPct val="90000"/>
              </a:lnSpc>
              <a:spcBef>
                <a:spcPct val="30000"/>
              </a:spcBef>
              <a:buClr>
                <a:srgbClr val="FFFF00"/>
              </a:buClr>
              <a:buFont typeface="Wingdings" pitchFamily="2" charset="2"/>
              <a:buNone/>
              <a:defRPr/>
            </a:pPr>
            <a:endParaRPr lang="en-US" altLang="en-US" sz="2400">
              <a:solidFill>
                <a:srgbClr val="FFFF00"/>
              </a:solidFill>
              <a:effectLst>
                <a:outerShdw blurRad="38100" dist="38100" dir="2700000" algn="tl">
                  <a:srgbClr val="000000"/>
                </a:outerShdw>
              </a:effectLst>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53955" name="Text Box 3"/>
          <p:cNvSpPr txBox="1">
            <a:spLocks noChangeArrowheads="1"/>
          </p:cNvSpPr>
          <p:nvPr/>
        </p:nvSpPr>
        <p:spPr bwMode="auto">
          <a:xfrm>
            <a:off x="685800" y="1600200"/>
            <a:ext cx="8077200" cy="283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3"/>
              <a:defRPr/>
            </a:pPr>
            <a:r>
              <a:rPr lang="en-US" altLang="en-US" sz="3200">
                <a:solidFill>
                  <a:srgbClr val="FFFF00"/>
                </a:solidFill>
                <a:effectLst>
                  <a:outerShdw blurRad="38100" dist="38100" dir="2700000" algn="tl">
                    <a:srgbClr val="000000"/>
                  </a:outerShdw>
                </a:effectLst>
              </a:rPr>
              <a:t> </a:t>
            </a:r>
            <a:r>
              <a:rPr lang="en-US" altLang="en-US" sz="3200" b="1">
                <a:solidFill>
                  <a:srgbClr val="FFFF00"/>
                </a:solidFill>
                <a:effectLst>
                  <a:outerShdw blurRad="38100" dist="38100" dir="2700000" algn="tl">
                    <a:srgbClr val="000000"/>
                  </a:outerShdw>
                </a:effectLst>
              </a:rPr>
              <a:t>Archaeology</a:t>
            </a:r>
            <a:r>
              <a:rPr lang="en-US" altLang="en-US" sz="3200">
                <a:solidFill>
                  <a:srgbClr val="FFFF00"/>
                </a:solidFill>
                <a:effectLst>
                  <a:outerShdw blurRad="38100" dist="38100" dir="2700000" algn="tl">
                    <a:srgbClr val="000000"/>
                  </a:outerShdw>
                </a:effectLst>
              </a:rPr>
              <a:t> supports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Archaeology is the study of the people, life, and customs of ancient times.</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Archaeological discoveries always support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What do the experts say?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The Need For A Revelation</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54979" name="Text Box 3"/>
          <p:cNvSpPr txBox="1">
            <a:spLocks noChangeArrowheads="1"/>
          </p:cNvSpPr>
          <p:nvPr/>
        </p:nvSpPr>
        <p:spPr bwMode="auto">
          <a:xfrm>
            <a:off x="685800" y="1600200"/>
            <a:ext cx="8077200" cy="283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3"/>
              <a:defRPr/>
            </a:pPr>
            <a:r>
              <a:rPr lang="en-US" altLang="en-US" sz="3200">
                <a:solidFill>
                  <a:srgbClr val="FFFF00"/>
                </a:solidFill>
                <a:effectLst>
                  <a:outerShdw blurRad="38100" dist="38100" dir="2700000" algn="tl">
                    <a:srgbClr val="000000"/>
                  </a:outerShdw>
                </a:effectLst>
              </a:rPr>
              <a:t> </a:t>
            </a:r>
            <a:r>
              <a:rPr lang="en-US" altLang="en-US" sz="3200" b="1">
                <a:solidFill>
                  <a:srgbClr val="FFFF00"/>
                </a:solidFill>
                <a:effectLst>
                  <a:outerShdw blurRad="38100" dist="38100" dir="2700000" algn="tl">
                    <a:srgbClr val="000000"/>
                  </a:outerShdw>
                </a:effectLst>
              </a:rPr>
              <a:t>Archaeology</a:t>
            </a:r>
            <a:r>
              <a:rPr lang="en-US" altLang="en-US" sz="3200">
                <a:solidFill>
                  <a:srgbClr val="FFFF00"/>
                </a:solidFill>
                <a:effectLst>
                  <a:outerShdw blurRad="38100" dist="38100" dir="2700000" algn="tl">
                    <a:srgbClr val="000000"/>
                  </a:outerShdw>
                </a:effectLst>
              </a:rPr>
              <a:t> supports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Archaeology is the study of the people, life, and customs of ancient times.</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Archaeological discoveries always support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What do the experts say?</a:t>
            </a:r>
          </a:p>
        </p:txBody>
      </p:sp>
      <p:pic>
        <p:nvPicPr>
          <p:cNvPr id="164868" name="Picture 4"/>
          <p:cNvPicPr>
            <a:picLocks noChangeAspect="1" noChangeArrowheads="1"/>
          </p:cNvPicPr>
          <p:nvPr/>
        </p:nvPicPr>
        <p:blipFill>
          <a:blip r:embed="rId3">
            <a:extLst>
              <a:ext uri="{28A0092B-C50C-407E-A947-70E740481C1C}">
                <a14:useLocalDpi xmlns:a14="http://schemas.microsoft.com/office/drawing/2010/main" val="0"/>
              </a:ext>
            </a:extLst>
          </a:blip>
          <a:srcRect r="5000"/>
          <a:stretch>
            <a:fillRect/>
          </a:stretch>
        </p:blipFill>
        <p:spPr bwMode="auto">
          <a:xfrm>
            <a:off x="1752600" y="2667000"/>
            <a:ext cx="1736725" cy="2667000"/>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869" name="Rectangle 5"/>
          <p:cNvSpPr>
            <a:spLocks noChangeArrowheads="1"/>
          </p:cNvSpPr>
          <p:nvPr/>
        </p:nvSpPr>
        <p:spPr bwMode="auto">
          <a:xfrm>
            <a:off x="3657600" y="2590800"/>
            <a:ext cx="5029200" cy="28956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800" i="1"/>
              <a:t>“</a:t>
            </a:r>
            <a:r>
              <a:rPr lang="en-US" altLang="zh-CN" sz="2800" i="1">
                <a:ea typeface="SimSun" pitchFamily="2" charset="-122"/>
              </a:rPr>
              <a:t>There can be no doubt that archaeology has confirmed the substantial historicity of the Old Testament tradition</a:t>
            </a:r>
            <a:r>
              <a:rPr lang="en-US" altLang="zh-CN" sz="2800">
                <a:ea typeface="SimSun" pitchFamily="2" charset="-122"/>
              </a:rPr>
              <a:t> </a:t>
            </a:r>
            <a:r>
              <a:rPr lang="en-US" altLang="en-US" sz="2800" i="1"/>
              <a:t>” </a:t>
            </a:r>
          </a:p>
          <a:p>
            <a:pPr algn="ctr">
              <a:spcBef>
                <a:spcPct val="0"/>
              </a:spcBef>
              <a:buFontTx/>
              <a:buNone/>
            </a:pPr>
            <a:r>
              <a:rPr lang="en-US" altLang="en-US" sz="2800" i="1"/>
              <a:t>(William F. Albright, 1953).</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56003" name="Text Box 3"/>
          <p:cNvSpPr txBox="1">
            <a:spLocks noChangeArrowheads="1"/>
          </p:cNvSpPr>
          <p:nvPr/>
        </p:nvSpPr>
        <p:spPr bwMode="auto">
          <a:xfrm>
            <a:off x="685800" y="1600200"/>
            <a:ext cx="8077200" cy="283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3"/>
              <a:defRPr/>
            </a:pPr>
            <a:r>
              <a:rPr lang="en-US" altLang="en-US" sz="3200">
                <a:solidFill>
                  <a:srgbClr val="FFFF00"/>
                </a:solidFill>
                <a:effectLst>
                  <a:outerShdw blurRad="38100" dist="38100" dir="2700000" algn="tl">
                    <a:srgbClr val="000000"/>
                  </a:outerShdw>
                </a:effectLst>
              </a:rPr>
              <a:t> </a:t>
            </a:r>
            <a:r>
              <a:rPr lang="en-US" altLang="en-US" sz="3200" b="1">
                <a:solidFill>
                  <a:srgbClr val="FFFF00"/>
                </a:solidFill>
                <a:effectLst>
                  <a:outerShdw blurRad="38100" dist="38100" dir="2700000" algn="tl">
                    <a:srgbClr val="000000"/>
                  </a:outerShdw>
                </a:effectLst>
              </a:rPr>
              <a:t>Archaeology</a:t>
            </a:r>
            <a:r>
              <a:rPr lang="en-US" altLang="en-US" sz="3200">
                <a:solidFill>
                  <a:srgbClr val="FFFF00"/>
                </a:solidFill>
                <a:effectLst>
                  <a:outerShdw blurRad="38100" dist="38100" dir="2700000" algn="tl">
                    <a:srgbClr val="000000"/>
                  </a:outerShdw>
                </a:effectLst>
              </a:rPr>
              <a:t> supports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Archaeology is the study of the people, life, and customs of ancient times.</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Archaeological discoveries always support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What do the experts say?</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57027" name="Text Box 3"/>
          <p:cNvSpPr txBox="1">
            <a:spLocks noChangeArrowheads="1"/>
          </p:cNvSpPr>
          <p:nvPr/>
        </p:nvSpPr>
        <p:spPr bwMode="auto">
          <a:xfrm>
            <a:off x="685800" y="1600200"/>
            <a:ext cx="8077200" cy="283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3"/>
              <a:defRPr/>
            </a:pPr>
            <a:r>
              <a:rPr lang="en-US" altLang="en-US" sz="3200">
                <a:solidFill>
                  <a:srgbClr val="FFFF00"/>
                </a:solidFill>
                <a:effectLst>
                  <a:outerShdw blurRad="38100" dist="38100" dir="2700000" algn="tl">
                    <a:srgbClr val="000000"/>
                  </a:outerShdw>
                </a:effectLst>
              </a:rPr>
              <a:t> </a:t>
            </a:r>
            <a:r>
              <a:rPr lang="en-US" altLang="en-US" sz="3200" b="1">
                <a:solidFill>
                  <a:srgbClr val="FFFF00"/>
                </a:solidFill>
                <a:effectLst>
                  <a:outerShdw blurRad="38100" dist="38100" dir="2700000" algn="tl">
                    <a:srgbClr val="000000"/>
                  </a:outerShdw>
                </a:effectLst>
              </a:rPr>
              <a:t>Archaeology</a:t>
            </a:r>
            <a:r>
              <a:rPr lang="en-US" altLang="en-US" sz="3200">
                <a:solidFill>
                  <a:srgbClr val="FFFF00"/>
                </a:solidFill>
                <a:effectLst>
                  <a:outerShdw blurRad="38100" dist="38100" dir="2700000" algn="tl">
                    <a:srgbClr val="000000"/>
                  </a:outerShdw>
                </a:effectLst>
              </a:rPr>
              <a:t> supports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Archaeology is the study of the people, life, and customs of ancient times.</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Archaeological discoveries always support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What do the experts say?</a:t>
            </a:r>
          </a:p>
        </p:txBody>
      </p:sp>
      <p:pic>
        <p:nvPicPr>
          <p:cNvPr id="166916" name="Picture 4"/>
          <p:cNvPicPr>
            <a:picLocks noChangeAspect="1" noChangeArrowheads="1"/>
          </p:cNvPicPr>
          <p:nvPr/>
        </p:nvPicPr>
        <p:blipFill>
          <a:blip r:embed="rId3">
            <a:extLst>
              <a:ext uri="{28A0092B-C50C-407E-A947-70E740481C1C}">
                <a14:useLocalDpi xmlns:a14="http://schemas.microsoft.com/office/drawing/2010/main" val="0"/>
              </a:ext>
            </a:extLst>
          </a:blip>
          <a:srcRect r="5507"/>
          <a:stretch>
            <a:fillRect/>
          </a:stretch>
        </p:blipFill>
        <p:spPr bwMode="auto">
          <a:xfrm>
            <a:off x="1371600" y="2971800"/>
            <a:ext cx="1511300" cy="1981200"/>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6917" name="Rectangle 5"/>
          <p:cNvSpPr>
            <a:spLocks noChangeArrowheads="1"/>
          </p:cNvSpPr>
          <p:nvPr/>
        </p:nvSpPr>
        <p:spPr bwMode="auto">
          <a:xfrm>
            <a:off x="3048000" y="2133600"/>
            <a:ext cx="5334000" cy="40386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800" i="1"/>
              <a:t>“</a:t>
            </a:r>
            <a:r>
              <a:rPr lang="en-US" altLang="zh-CN" sz="2800" i="1">
                <a:ea typeface="SimSun" pitchFamily="2" charset="-122"/>
              </a:rPr>
              <a:t>It may be stated categorically that no archaeological discovery has ever controverted a Biblical reference. Scores of archaeological findings have been made which conform in clear outline or exact detail historical statements in the Bible</a:t>
            </a:r>
            <a:r>
              <a:rPr lang="en-US" altLang="en-US" sz="2800" i="1"/>
              <a:t>” (Nelson Glueck, 1959).</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58051" name="Text Box 3"/>
          <p:cNvSpPr txBox="1">
            <a:spLocks noChangeArrowheads="1"/>
          </p:cNvSpPr>
          <p:nvPr/>
        </p:nvSpPr>
        <p:spPr bwMode="auto">
          <a:xfrm>
            <a:off x="685800" y="1600200"/>
            <a:ext cx="8077200" cy="283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3"/>
              <a:defRPr/>
            </a:pPr>
            <a:r>
              <a:rPr lang="en-US" altLang="en-US" sz="3200">
                <a:solidFill>
                  <a:srgbClr val="FFFF00"/>
                </a:solidFill>
                <a:effectLst>
                  <a:outerShdw blurRad="38100" dist="38100" dir="2700000" algn="tl">
                    <a:srgbClr val="000000"/>
                  </a:outerShdw>
                </a:effectLst>
              </a:rPr>
              <a:t> </a:t>
            </a:r>
            <a:r>
              <a:rPr lang="en-US" altLang="en-US" sz="3200" b="1">
                <a:solidFill>
                  <a:srgbClr val="FFFF00"/>
                </a:solidFill>
                <a:effectLst>
                  <a:outerShdw blurRad="38100" dist="38100" dir="2700000" algn="tl">
                    <a:srgbClr val="000000"/>
                  </a:outerShdw>
                </a:effectLst>
              </a:rPr>
              <a:t>Archaeology</a:t>
            </a:r>
            <a:r>
              <a:rPr lang="en-US" altLang="en-US" sz="3200">
                <a:solidFill>
                  <a:srgbClr val="FFFF00"/>
                </a:solidFill>
                <a:effectLst>
                  <a:outerShdw blurRad="38100" dist="38100" dir="2700000" algn="tl">
                    <a:srgbClr val="000000"/>
                  </a:outerShdw>
                </a:effectLst>
              </a:rPr>
              <a:t> supports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Archaeology is the study of the people, life, and customs of ancient times.</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Archaeological discoveries always support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What do the experts say?</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59075" name="Text Box 3"/>
          <p:cNvSpPr txBox="1">
            <a:spLocks noChangeArrowheads="1"/>
          </p:cNvSpPr>
          <p:nvPr/>
        </p:nvSpPr>
        <p:spPr bwMode="auto">
          <a:xfrm>
            <a:off x="685800" y="1600200"/>
            <a:ext cx="8077200" cy="283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3"/>
              <a:defRPr/>
            </a:pPr>
            <a:r>
              <a:rPr lang="en-US" altLang="en-US" sz="3200">
                <a:solidFill>
                  <a:srgbClr val="FFFF00"/>
                </a:solidFill>
                <a:effectLst>
                  <a:outerShdw blurRad="38100" dist="38100" dir="2700000" algn="tl">
                    <a:srgbClr val="000000"/>
                  </a:outerShdw>
                </a:effectLst>
              </a:rPr>
              <a:t> </a:t>
            </a:r>
            <a:r>
              <a:rPr lang="en-US" altLang="en-US" sz="3200" b="1">
                <a:solidFill>
                  <a:srgbClr val="FFFF00"/>
                </a:solidFill>
                <a:effectLst>
                  <a:outerShdw blurRad="38100" dist="38100" dir="2700000" algn="tl">
                    <a:srgbClr val="000000"/>
                  </a:outerShdw>
                </a:effectLst>
              </a:rPr>
              <a:t>Archaeology</a:t>
            </a:r>
            <a:r>
              <a:rPr lang="en-US" altLang="en-US" sz="3200">
                <a:solidFill>
                  <a:srgbClr val="FFFF00"/>
                </a:solidFill>
                <a:effectLst>
                  <a:outerShdw blurRad="38100" dist="38100" dir="2700000" algn="tl">
                    <a:srgbClr val="000000"/>
                  </a:outerShdw>
                </a:effectLst>
              </a:rPr>
              <a:t> supports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Archaeology is the study of the people, life, and customs of ancient times.</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Archaeological discoveries always support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What do the experts say?</a:t>
            </a:r>
          </a:p>
        </p:txBody>
      </p:sp>
      <p:sp>
        <p:nvSpPr>
          <p:cNvPr id="168964" name="Rectangle 4"/>
          <p:cNvSpPr>
            <a:spLocks noChangeArrowheads="1"/>
          </p:cNvSpPr>
          <p:nvPr/>
        </p:nvSpPr>
        <p:spPr bwMode="auto">
          <a:xfrm>
            <a:off x="381000" y="2286000"/>
            <a:ext cx="8534400" cy="4572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800" i="1" dirty="0"/>
              <a:t>“</a:t>
            </a:r>
            <a:r>
              <a:rPr lang="en-US" altLang="zh-CN" sz="2400" i="1" dirty="0">
                <a:ea typeface="SimSun" pitchFamily="2" charset="-122"/>
              </a:rPr>
              <a:t>Over thirty names (emperors, high priests, Roman governors, princes, etc.) are mentioned in the New Testament, and all but a handful have been verified. In every way the Bible accounts have been found accurate (though vigorously challenged). In no single case does the Bible let us down in geographical accuracy. Without one mistake, the Bible lists around forty-five countries. Each is accurately placed and named. About the same number of cities are named and no one mistake can be listed. Further, about thirty-six towns are mentioned, and most have been identified. Wherever accuracy can be checked, minute detail has been found correct—every time! (Jerry Moffitt, 1993)</a:t>
            </a:r>
            <a:r>
              <a:rPr lang="en-US" altLang="zh-CN" sz="2400" dirty="0">
                <a:ea typeface="SimSun" pitchFamily="2" charset="-122"/>
              </a:rPr>
              <a:t>.</a:t>
            </a:r>
            <a:endParaRPr lang="en-US" altLang="en-US" sz="2400" i="1" dirty="0">
              <a:solidFill>
                <a:schemeClr val="bg1"/>
              </a:solidFill>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60099" name="Text Box 3"/>
          <p:cNvSpPr txBox="1">
            <a:spLocks noChangeArrowheads="1"/>
          </p:cNvSpPr>
          <p:nvPr/>
        </p:nvSpPr>
        <p:spPr bwMode="auto">
          <a:xfrm>
            <a:off x="685800" y="1600200"/>
            <a:ext cx="8077200" cy="283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3"/>
              <a:defRPr/>
            </a:pPr>
            <a:r>
              <a:rPr lang="en-US" altLang="en-US" sz="3200">
                <a:solidFill>
                  <a:srgbClr val="FFFF00"/>
                </a:solidFill>
                <a:effectLst>
                  <a:outerShdw blurRad="38100" dist="38100" dir="2700000" algn="tl">
                    <a:srgbClr val="000000"/>
                  </a:outerShdw>
                </a:effectLst>
              </a:rPr>
              <a:t> </a:t>
            </a:r>
            <a:r>
              <a:rPr lang="en-US" altLang="en-US" sz="3200" b="1">
                <a:solidFill>
                  <a:srgbClr val="FFFF00"/>
                </a:solidFill>
                <a:effectLst>
                  <a:outerShdw blurRad="38100" dist="38100" dir="2700000" algn="tl">
                    <a:srgbClr val="000000"/>
                  </a:outerShdw>
                </a:effectLst>
              </a:rPr>
              <a:t>Archaeology</a:t>
            </a:r>
            <a:r>
              <a:rPr lang="en-US" altLang="en-US" sz="3200">
                <a:solidFill>
                  <a:srgbClr val="FFFF00"/>
                </a:solidFill>
                <a:effectLst>
                  <a:outerShdw blurRad="38100" dist="38100" dir="2700000" algn="tl">
                    <a:srgbClr val="000000"/>
                  </a:outerShdw>
                </a:effectLst>
              </a:rPr>
              <a:t> supports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Archaeology is the study of the people, life, and customs of ancient times.</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Archaeological discoveries always support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What do the experts say?</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52931" name="Text Box 3"/>
          <p:cNvSpPr txBox="1">
            <a:spLocks noChangeArrowheads="1"/>
          </p:cNvSpPr>
          <p:nvPr/>
        </p:nvSpPr>
        <p:spPr bwMode="auto">
          <a:xfrm>
            <a:off x="685800" y="1600200"/>
            <a:ext cx="8077200" cy="334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3"/>
              <a:defRPr/>
            </a:pPr>
            <a:r>
              <a:rPr lang="en-US" altLang="en-US" sz="3200">
                <a:solidFill>
                  <a:srgbClr val="FFFF00"/>
                </a:solidFill>
                <a:effectLst>
                  <a:outerShdw blurRad="38100" dist="38100" dir="2700000" algn="tl">
                    <a:srgbClr val="000000"/>
                  </a:outerShdw>
                </a:effectLst>
              </a:rPr>
              <a:t> </a:t>
            </a:r>
            <a:r>
              <a:rPr lang="en-US" altLang="en-US" sz="3200" b="1">
                <a:solidFill>
                  <a:srgbClr val="FFFF00"/>
                </a:solidFill>
                <a:effectLst>
                  <a:outerShdw blurRad="38100" dist="38100" dir="2700000" algn="tl">
                    <a:srgbClr val="000000"/>
                  </a:outerShdw>
                </a:effectLst>
              </a:rPr>
              <a:t>Archaeology</a:t>
            </a:r>
            <a:r>
              <a:rPr lang="en-US" altLang="en-US" sz="3200">
                <a:solidFill>
                  <a:srgbClr val="FFFF00"/>
                </a:solidFill>
                <a:effectLst>
                  <a:outerShdw blurRad="38100" dist="38100" dir="2700000" algn="tl">
                    <a:srgbClr val="000000"/>
                  </a:outerShdw>
                </a:effectLst>
              </a:rPr>
              <a:t> supports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Archaeology is the study of the people, life, and customs of ancient times.</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Archaeological discoveries always support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What do the experts say?</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How can the Bible be so accurate?</a:t>
            </a:r>
            <a:endParaRPr lang="en-US" altLang="en-US" sz="2400">
              <a:solidFill>
                <a:srgbClr val="00FFFF"/>
              </a:solidFill>
              <a:effectLst>
                <a:outerShdw blurRad="38100" dist="38100" dir="2700000" algn="tl">
                  <a:srgbClr val="000000"/>
                </a:outerShdw>
              </a:effectLst>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61123" name="Text Box 3"/>
          <p:cNvSpPr txBox="1">
            <a:spLocks noChangeArrowheads="1"/>
          </p:cNvSpPr>
          <p:nvPr/>
        </p:nvSpPr>
        <p:spPr bwMode="auto">
          <a:xfrm>
            <a:off x="685800" y="1600200"/>
            <a:ext cx="80772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4"/>
              <a:defRPr/>
            </a:pPr>
            <a:r>
              <a:rPr lang="en-US" altLang="en-US" sz="3200">
                <a:solidFill>
                  <a:srgbClr val="FFFF00"/>
                </a:solidFill>
                <a:effectLst>
                  <a:outerShdw blurRad="38100" dist="38100" dir="2700000" algn="tl">
                    <a:srgbClr val="000000"/>
                  </a:outerShdw>
                </a:effectLst>
              </a:rPr>
              <a:t> </a:t>
            </a:r>
            <a:r>
              <a:rPr lang="en-US" altLang="en-US" sz="3200" b="1">
                <a:solidFill>
                  <a:srgbClr val="FFFF00"/>
                </a:solidFill>
                <a:effectLst>
                  <a:outerShdw blurRad="38100" dist="38100" dir="2700000" algn="tl">
                    <a:srgbClr val="000000"/>
                  </a:outerShdw>
                </a:effectLst>
              </a:rPr>
              <a:t>Scientific</a:t>
            </a:r>
            <a:r>
              <a:rPr lang="en-US" altLang="en-US" sz="3200">
                <a:solidFill>
                  <a:srgbClr val="FFFF00"/>
                </a:solidFill>
                <a:effectLst>
                  <a:outerShdw blurRad="38100" dist="38100" dir="2700000" algn="tl">
                    <a:srgbClr val="000000"/>
                  </a:outerShdw>
                </a:effectLst>
              </a:rPr>
              <a:t> accuracy of the Bible.</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62147" name="Text Box 3"/>
          <p:cNvSpPr txBox="1">
            <a:spLocks noChangeArrowheads="1"/>
          </p:cNvSpPr>
          <p:nvPr/>
        </p:nvSpPr>
        <p:spPr bwMode="auto">
          <a:xfrm>
            <a:off x="685800" y="1600200"/>
            <a:ext cx="8077200"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4"/>
              <a:defRPr/>
            </a:pPr>
            <a:r>
              <a:rPr lang="en-US" altLang="en-US" sz="3200">
                <a:solidFill>
                  <a:srgbClr val="FFFF00"/>
                </a:solidFill>
                <a:effectLst>
                  <a:outerShdw blurRad="38100" dist="38100" dir="2700000" algn="tl">
                    <a:srgbClr val="000000"/>
                  </a:outerShdw>
                </a:effectLst>
              </a:rPr>
              <a:t> </a:t>
            </a:r>
            <a:r>
              <a:rPr lang="en-US" altLang="en-US" sz="3200" b="1">
                <a:solidFill>
                  <a:srgbClr val="FFFF00"/>
                </a:solidFill>
                <a:effectLst>
                  <a:outerShdw blurRad="38100" dist="38100" dir="2700000" algn="tl">
                    <a:srgbClr val="000000"/>
                  </a:outerShdw>
                </a:effectLst>
              </a:rPr>
              <a:t>Scientific</a:t>
            </a:r>
            <a:r>
              <a:rPr lang="en-US" altLang="en-US" sz="3200">
                <a:solidFill>
                  <a:srgbClr val="FFFF00"/>
                </a:solidFill>
                <a:effectLst>
                  <a:outerShdw blurRad="38100" dist="38100" dir="2700000" algn="tl">
                    <a:srgbClr val="000000"/>
                  </a:outerShdw>
                </a:effectLst>
              </a:rPr>
              <a:t> accuracy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bible is over 1900 years old.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The Need For A Revelation</a:t>
            </a:r>
          </a:p>
        </p:txBody>
      </p:sp>
      <p:sp>
        <p:nvSpPr>
          <p:cNvPr id="117763" name="Text Box 3"/>
          <p:cNvSpPr txBox="1">
            <a:spLocks noChangeArrowheads="1"/>
          </p:cNvSpPr>
          <p:nvPr/>
        </p:nvSpPr>
        <p:spPr bwMode="auto">
          <a:xfrm>
            <a:off x="685800" y="1676400"/>
            <a:ext cx="80772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Man is limited.</a:t>
            </a:r>
          </a:p>
          <a:p>
            <a:pPr lvl="1">
              <a:spcBef>
                <a:spcPct val="35000"/>
              </a:spcBef>
              <a:buFont typeface="Arial" charset="0"/>
              <a:buNone/>
              <a:defRPr/>
            </a:pPr>
            <a:r>
              <a:rPr lang="en-US" altLang="en-US" sz="2800" i="1">
                <a:solidFill>
                  <a:schemeClr val="bg1"/>
                </a:solidFill>
              </a:rPr>
              <a:t>	</a:t>
            </a:r>
            <a:endParaRPr lang="en-US" altLang="en-US" sz="2800">
              <a:solidFill>
                <a:srgbClr val="FFFF00"/>
              </a:solidFil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63171" name="Text Box 3"/>
          <p:cNvSpPr txBox="1">
            <a:spLocks noChangeArrowheads="1"/>
          </p:cNvSpPr>
          <p:nvPr/>
        </p:nvSpPr>
        <p:spPr bwMode="auto">
          <a:xfrm>
            <a:off x="685800" y="1600200"/>
            <a:ext cx="80772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4"/>
              <a:defRPr/>
            </a:pPr>
            <a:r>
              <a:rPr lang="en-US" altLang="en-US" sz="3200">
                <a:solidFill>
                  <a:srgbClr val="FFFF00"/>
                </a:solidFill>
                <a:effectLst>
                  <a:outerShdw blurRad="38100" dist="38100" dir="2700000" algn="tl">
                    <a:srgbClr val="000000"/>
                  </a:outerShdw>
                </a:effectLst>
              </a:rPr>
              <a:t> </a:t>
            </a:r>
            <a:r>
              <a:rPr lang="en-US" altLang="en-US" sz="3200" b="1">
                <a:solidFill>
                  <a:srgbClr val="FFFF00"/>
                </a:solidFill>
                <a:effectLst>
                  <a:outerShdw blurRad="38100" dist="38100" dir="2700000" algn="tl">
                    <a:srgbClr val="000000"/>
                  </a:outerShdw>
                </a:effectLst>
              </a:rPr>
              <a:t>Scientific</a:t>
            </a:r>
            <a:r>
              <a:rPr lang="en-US" altLang="en-US" sz="3200">
                <a:solidFill>
                  <a:srgbClr val="FFFF00"/>
                </a:solidFill>
                <a:effectLst>
                  <a:outerShdw blurRad="38100" dist="38100" dir="2700000" algn="tl">
                    <a:srgbClr val="000000"/>
                  </a:outerShdw>
                </a:effectLst>
              </a:rPr>
              <a:t> accuracy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bible is over 1900 years old.</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Yet it doesn’t contain any geographical, historical, or scientific errors commonly found in other books.</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64195" name="Text Box 3"/>
          <p:cNvSpPr txBox="1">
            <a:spLocks noChangeArrowheads="1"/>
          </p:cNvSpPr>
          <p:nvPr/>
        </p:nvSpPr>
        <p:spPr bwMode="auto">
          <a:xfrm>
            <a:off x="685800" y="1600200"/>
            <a:ext cx="8077200" cy="322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4"/>
              <a:defRPr/>
            </a:pPr>
            <a:r>
              <a:rPr lang="en-US" altLang="en-US" sz="3200">
                <a:solidFill>
                  <a:srgbClr val="FFFF00"/>
                </a:solidFill>
                <a:effectLst>
                  <a:outerShdw blurRad="38100" dist="38100" dir="2700000" algn="tl">
                    <a:srgbClr val="000000"/>
                  </a:outerShdw>
                </a:effectLst>
              </a:rPr>
              <a:t> </a:t>
            </a:r>
            <a:r>
              <a:rPr lang="en-US" altLang="en-US" sz="3200" b="1">
                <a:solidFill>
                  <a:srgbClr val="FFFF00"/>
                </a:solidFill>
                <a:effectLst>
                  <a:outerShdw blurRad="38100" dist="38100" dir="2700000" algn="tl">
                    <a:srgbClr val="000000"/>
                  </a:outerShdw>
                </a:effectLst>
              </a:rPr>
              <a:t>Scientific</a:t>
            </a:r>
            <a:r>
              <a:rPr lang="en-US" altLang="en-US" sz="3200">
                <a:solidFill>
                  <a:srgbClr val="FFFF00"/>
                </a:solidFill>
                <a:effectLst>
                  <a:outerShdw blurRad="38100" dist="38100" dir="2700000" algn="tl">
                    <a:srgbClr val="000000"/>
                  </a:outerShdw>
                </a:effectLst>
              </a:rPr>
              <a:t> accuracy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bible is over 1900 years old.</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Yet it doesn’t contain any geographical, historical, or scientific errors commonly found in other books.</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Science textbooks that are 50 or 100 years old are considered outdated and full of error.</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65219" name="Text Box 3"/>
          <p:cNvSpPr txBox="1">
            <a:spLocks noChangeArrowheads="1"/>
          </p:cNvSpPr>
          <p:nvPr/>
        </p:nvSpPr>
        <p:spPr bwMode="auto">
          <a:xfrm>
            <a:off x="685800" y="1600200"/>
            <a:ext cx="807720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4"/>
              <a:defRPr/>
            </a:pPr>
            <a:r>
              <a:rPr lang="en-US" altLang="en-US" sz="3200">
                <a:solidFill>
                  <a:srgbClr val="FFFF00"/>
                </a:solidFill>
                <a:effectLst>
                  <a:outerShdw blurRad="38100" dist="38100" dir="2700000" algn="tl">
                    <a:srgbClr val="000000"/>
                  </a:outerShdw>
                </a:effectLst>
              </a:rPr>
              <a:t> </a:t>
            </a:r>
            <a:r>
              <a:rPr lang="en-US" altLang="en-US" sz="3200" b="1">
                <a:solidFill>
                  <a:srgbClr val="FFFF00"/>
                </a:solidFill>
                <a:effectLst>
                  <a:outerShdw blurRad="38100" dist="38100" dir="2700000" algn="tl">
                    <a:srgbClr val="000000"/>
                  </a:outerShdw>
                </a:effectLst>
              </a:rPr>
              <a:t>Scientific</a:t>
            </a:r>
            <a:r>
              <a:rPr lang="en-US" altLang="en-US" sz="3200">
                <a:solidFill>
                  <a:srgbClr val="FFFF00"/>
                </a:solidFill>
                <a:effectLst>
                  <a:outerShdw blurRad="38100" dist="38100" dir="2700000" algn="tl">
                    <a:srgbClr val="000000"/>
                  </a:outerShdw>
                </a:effectLst>
              </a:rPr>
              <a:t> accuracy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bible is over 1900 years old.</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Yet it doesn’t contain any geographical, historical, or scientific errors commonly found in other books.</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Science textbooks that are 50 or 100 years old are considered outdated and full of error.</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Bible is ancient, yet it is correct whenever it deals with scientific subject matter.</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86019" name="Text Box 3"/>
          <p:cNvSpPr txBox="1">
            <a:spLocks noChangeArrowheads="1"/>
          </p:cNvSpPr>
          <p:nvPr/>
        </p:nvSpPr>
        <p:spPr bwMode="auto">
          <a:xfrm>
            <a:off x="685800" y="1600200"/>
            <a:ext cx="80772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4"/>
              <a:defRPr/>
            </a:pPr>
            <a:r>
              <a:rPr lang="en-US" altLang="en-US" sz="3200">
                <a:solidFill>
                  <a:srgbClr val="FFFF00"/>
                </a:solidFill>
                <a:effectLst>
                  <a:outerShdw blurRad="38100" dist="38100" dir="2700000" algn="tl">
                    <a:srgbClr val="000000"/>
                  </a:outerShdw>
                </a:effectLst>
              </a:rPr>
              <a:t> </a:t>
            </a:r>
            <a:r>
              <a:rPr lang="en-US" altLang="en-US" sz="3200" b="1">
                <a:solidFill>
                  <a:srgbClr val="FFFF00"/>
                </a:solidFill>
                <a:effectLst>
                  <a:outerShdw blurRad="38100" dist="38100" dir="2700000" algn="tl">
                    <a:srgbClr val="000000"/>
                  </a:outerShdw>
                </a:effectLst>
              </a:rPr>
              <a:t>Scientific</a:t>
            </a:r>
            <a:r>
              <a:rPr lang="en-US" altLang="en-US" sz="3200">
                <a:solidFill>
                  <a:srgbClr val="FFFF00"/>
                </a:solidFill>
                <a:effectLst>
                  <a:outerShdw blurRad="38100" dist="38100" dir="2700000" algn="tl">
                    <a:srgbClr val="000000"/>
                  </a:outerShdw>
                </a:effectLst>
              </a:rPr>
              <a:t> accuracy of the Bible.</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67267" name="Text Box 3"/>
          <p:cNvSpPr txBox="1">
            <a:spLocks noChangeArrowheads="1"/>
          </p:cNvSpPr>
          <p:nvPr/>
        </p:nvSpPr>
        <p:spPr bwMode="auto">
          <a:xfrm>
            <a:off x="685800" y="1600200"/>
            <a:ext cx="80772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4"/>
              <a:defRPr/>
            </a:pPr>
            <a:r>
              <a:rPr lang="en-US" altLang="en-US" sz="3200">
                <a:solidFill>
                  <a:srgbClr val="FFFF00"/>
                </a:solidFill>
                <a:effectLst>
                  <a:outerShdw blurRad="38100" dist="38100" dir="2700000" algn="tl">
                    <a:srgbClr val="000000"/>
                  </a:outerShdw>
                </a:effectLst>
              </a:rPr>
              <a:t> </a:t>
            </a:r>
            <a:r>
              <a:rPr lang="en-US" altLang="en-US" sz="3200" b="1">
                <a:solidFill>
                  <a:srgbClr val="FFFF00"/>
                </a:solidFill>
                <a:effectLst>
                  <a:outerShdw blurRad="38100" dist="38100" dir="2700000" algn="tl">
                    <a:srgbClr val="000000"/>
                  </a:outerShdw>
                </a:effectLst>
              </a:rPr>
              <a:t>Scientific</a:t>
            </a:r>
            <a:r>
              <a:rPr lang="en-US" altLang="en-US" sz="3200">
                <a:solidFill>
                  <a:srgbClr val="FFFF00"/>
                </a:solidFill>
                <a:effectLst>
                  <a:outerShdw blurRad="38100" dist="38100" dir="2700000" algn="tl">
                    <a:srgbClr val="000000"/>
                  </a:outerShdw>
                </a:effectLst>
              </a:rPr>
              <a:t> accuracy of the Bible.</a:t>
            </a:r>
          </a:p>
          <a:p>
            <a:pPr lvl="2">
              <a:lnSpc>
                <a:spcPct val="90000"/>
              </a:lnSpc>
              <a:spcBef>
                <a:spcPct val="30000"/>
              </a:spcBef>
              <a:buClr>
                <a:schemeClr val="bg1"/>
              </a:buClr>
              <a:buFont typeface="Wingdings" pitchFamily="2" charset="2"/>
              <a:buChar char="Ø"/>
              <a:defRPr/>
            </a:pPr>
            <a:r>
              <a:rPr lang="en-US" altLang="en-US" sz="2400">
                <a:solidFill>
                  <a:schemeClr val="bg1"/>
                </a:solidFill>
                <a:effectLst>
                  <a:outerShdw blurRad="38100" dist="38100" dir="2700000" algn="tl">
                    <a:srgbClr val="000000"/>
                  </a:outerShdw>
                </a:effectLst>
              </a:rPr>
              <a:t>The earth is round (Isaiah 40:22).</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68291" name="Text Box 3"/>
          <p:cNvSpPr txBox="1">
            <a:spLocks noChangeArrowheads="1"/>
          </p:cNvSpPr>
          <p:nvPr/>
        </p:nvSpPr>
        <p:spPr bwMode="auto">
          <a:xfrm>
            <a:off x="685800" y="1600200"/>
            <a:ext cx="80772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4"/>
              <a:defRPr/>
            </a:pPr>
            <a:r>
              <a:rPr lang="en-US" altLang="en-US" sz="3200">
                <a:solidFill>
                  <a:srgbClr val="FFFF00"/>
                </a:solidFill>
                <a:effectLst>
                  <a:outerShdw blurRad="38100" dist="38100" dir="2700000" algn="tl">
                    <a:srgbClr val="000000"/>
                  </a:outerShdw>
                </a:effectLst>
              </a:rPr>
              <a:t> </a:t>
            </a:r>
            <a:r>
              <a:rPr lang="en-US" altLang="en-US" sz="3200" b="1">
                <a:solidFill>
                  <a:srgbClr val="FFFF00"/>
                </a:solidFill>
                <a:effectLst>
                  <a:outerShdw blurRad="38100" dist="38100" dir="2700000" algn="tl">
                    <a:srgbClr val="000000"/>
                  </a:outerShdw>
                </a:effectLst>
              </a:rPr>
              <a:t>Scientific</a:t>
            </a:r>
            <a:r>
              <a:rPr lang="en-US" altLang="en-US" sz="3200">
                <a:solidFill>
                  <a:srgbClr val="FFFF00"/>
                </a:solidFill>
                <a:effectLst>
                  <a:outerShdw blurRad="38100" dist="38100" dir="2700000" algn="tl">
                    <a:srgbClr val="000000"/>
                  </a:outerShdw>
                </a:effectLst>
              </a:rPr>
              <a:t> accuracy of the Bible.</a:t>
            </a:r>
          </a:p>
          <a:p>
            <a:pPr lvl="2">
              <a:lnSpc>
                <a:spcPct val="90000"/>
              </a:lnSpc>
              <a:spcBef>
                <a:spcPct val="30000"/>
              </a:spcBef>
              <a:buClr>
                <a:schemeClr val="bg1"/>
              </a:buClr>
              <a:buFont typeface="Wingdings" pitchFamily="2" charset="2"/>
              <a:buChar char="Ø"/>
              <a:defRPr/>
            </a:pPr>
            <a:r>
              <a:rPr lang="en-US" altLang="en-US" sz="2400">
                <a:solidFill>
                  <a:schemeClr val="bg1"/>
                </a:solidFill>
                <a:effectLst>
                  <a:outerShdw blurRad="38100" dist="38100" dir="2700000" algn="tl">
                    <a:srgbClr val="000000"/>
                  </a:outerShdw>
                </a:effectLst>
              </a:rPr>
              <a:t>The earth is round (Isaiah 40:22).</a:t>
            </a:r>
          </a:p>
          <a:p>
            <a:pPr lvl="2">
              <a:lnSpc>
                <a:spcPct val="90000"/>
              </a:lnSpc>
              <a:spcBef>
                <a:spcPct val="30000"/>
              </a:spcBef>
              <a:buClr>
                <a:schemeClr val="bg1"/>
              </a:buClr>
              <a:buFont typeface="Wingdings" pitchFamily="2" charset="2"/>
              <a:buChar char="Ø"/>
              <a:defRPr/>
            </a:pPr>
            <a:r>
              <a:rPr lang="en-US" altLang="en-US" sz="2400">
                <a:solidFill>
                  <a:schemeClr val="bg1"/>
                </a:solidFill>
                <a:effectLst>
                  <a:outerShdw blurRad="38100" dist="38100" dir="2700000" algn="tl">
                    <a:srgbClr val="000000"/>
                  </a:outerShdw>
                </a:effectLst>
              </a:rPr>
              <a:t>The earth is suspended in space (Job 26:7).</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69315" name="Text Box 3"/>
          <p:cNvSpPr txBox="1">
            <a:spLocks noChangeArrowheads="1"/>
          </p:cNvSpPr>
          <p:nvPr/>
        </p:nvSpPr>
        <p:spPr bwMode="auto">
          <a:xfrm>
            <a:off x="685800" y="1600200"/>
            <a:ext cx="8077200" cy="217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4"/>
              <a:defRPr/>
            </a:pPr>
            <a:r>
              <a:rPr lang="en-US" altLang="en-US" sz="3200">
                <a:solidFill>
                  <a:srgbClr val="FFFF00"/>
                </a:solidFill>
                <a:effectLst>
                  <a:outerShdw blurRad="38100" dist="38100" dir="2700000" algn="tl">
                    <a:srgbClr val="000000"/>
                  </a:outerShdw>
                </a:effectLst>
              </a:rPr>
              <a:t> </a:t>
            </a:r>
            <a:r>
              <a:rPr lang="en-US" altLang="en-US" sz="3200" b="1">
                <a:solidFill>
                  <a:srgbClr val="FFFF00"/>
                </a:solidFill>
                <a:effectLst>
                  <a:outerShdw blurRad="38100" dist="38100" dir="2700000" algn="tl">
                    <a:srgbClr val="000000"/>
                  </a:outerShdw>
                </a:effectLst>
              </a:rPr>
              <a:t>Scientific</a:t>
            </a:r>
            <a:r>
              <a:rPr lang="en-US" altLang="en-US" sz="3200">
                <a:solidFill>
                  <a:srgbClr val="FFFF00"/>
                </a:solidFill>
                <a:effectLst>
                  <a:outerShdw blurRad="38100" dist="38100" dir="2700000" algn="tl">
                    <a:srgbClr val="000000"/>
                  </a:outerShdw>
                </a:effectLst>
              </a:rPr>
              <a:t> accuracy of the Bible.</a:t>
            </a:r>
          </a:p>
          <a:p>
            <a:pPr lvl="2">
              <a:lnSpc>
                <a:spcPct val="90000"/>
              </a:lnSpc>
              <a:spcBef>
                <a:spcPct val="30000"/>
              </a:spcBef>
              <a:buClr>
                <a:schemeClr val="bg1"/>
              </a:buClr>
              <a:buFont typeface="Wingdings" pitchFamily="2" charset="2"/>
              <a:buChar char="Ø"/>
              <a:defRPr/>
            </a:pPr>
            <a:r>
              <a:rPr lang="en-US" altLang="en-US" sz="2400">
                <a:solidFill>
                  <a:schemeClr val="bg1"/>
                </a:solidFill>
                <a:effectLst>
                  <a:outerShdw blurRad="38100" dist="38100" dir="2700000" algn="tl">
                    <a:srgbClr val="000000"/>
                  </a:outerShdw>
                </a:effectLst>
              </a:rPr>
              <a:t>The earth is round (Isaiah 40:22).</a:t>
            </a:r>
          </a:p>
          <a:p>
            <a:pPr lvl="2">
              <a:lnSpc>
                <a:spcPct val="90000"/>
              </a:lnSpc>
              <a:spcBef>
                <a:spcPct val="30000"/>
              </a:spcBef>
              <a:buClr>
                <a:schemeClr val="bg1"/>
              </a:buClr>
              <a:buFont typeface="Wingdings" pitchFamily="2" charset="2"/>
              <a:buChar char="Ø"/>
              <a:defRPr/>
            </a:pPr>
            <a:r>
              <a:rPr lang="en-US" altLang="en-US" sz="2400">
                <a:solidFill>
                  <a:schemeClr val="bg1"/>
                </a:solidFill>
                <a:effectLst>
                  <a:outerShdw blurRad="38100" dist="38100" dir="2700000" algn="tl">
                    <a:srgbClr val="000000"/>
                  </a:outerShdw>
                </a:effectLst>
              </a:rPr>
              <a:t>The earth is suspended in space (Job 26:7).</a:t>
            </a:r>
          </a:p>
          <a:p>
            <a:pPr lvl="2">
              <a:lnSpc>
                <a:spcPct val="90000"/>
              </a:lnSpc>
              <a:spcBef>
                <a:spcPct val="30000"/>
              </a:spcBef>
              <a:buClr>
                <a:schemeClr val="bg1"/>
              </a:buClr>
              <a:buFont typeface="Wingdings" pitchFamily="2" charset="2"/>
              <a:buChar char="Ø"/>
              <a:defRPr/>
            </a:pPr>
            <a:r>
              <a:rPr lang="en-US" altLang="en-US" sz="2400">
                <a:solidFill>
                  <a:schemeClr val="bg1"/>
                </a:solidFill>
                <a:effectLst>
                  <a:outerShdw blurRad="38100" dist="38100" dir="2700000" algn="tl">
                    <a:srgbClr val="000000"/>
                  </a:outerShdw>
                </a:effectLst>
              </a:rPr>
              <a:t>There are channels and paths in the seas (Psalm 8).</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70339" name="Text Box 3"/>
          <p:cNvSpPr txBox="1">
            <a:spLocks noChangeArrowheads="1"/>
          </p:cNvSpPr>
          <p:nvPr/>
        </p:nvSpPr>
        <p:spPr bwMode="auto">
          <a:xfrm>
            <a:off x="685800" y="1600200"/>
            <a:ext cx="8077200" cy="294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4"/>
              <a:defRPr/>
            </a:pPr>
            <a:r>
              <a:rPr lang="en-US" altLang="en-US" sz="3200">
                <a:solidFill>
                  <a:srgbClr val="FFFF00"/>
                </a:solidFill>
                <a:effectLst>
                  <a:outerShdw blurRad="38100" dist="38100" dir="2700000" algn="tl">
                    <a:srgbClr val="000000"/>
                  </a:outerShdw>
                </a:effectLst>
              </a:rPr>
              <a:t> </a:t>
            </a:r>
            <a:r>
              <a:rPr lang="en-US" altLang="en-US" sz="3200" b="1">
                <a:solidFill>
                  <a:srgbClr val="FFFF00"/>
                </a:solidFill>
                <a:effectLst>
                  <a:outerShdw blurRad="38100" dist="38100" dir="2700000" algn="tl">
                    <a:srgbClr val="000000"/>
                  </a:outerShdw>
                </a:effectLst>
              </a:rPr>
              <a:t>Scientific</a:t>
            </a:r>
            <a:r>
              <a:rPr lang="en-US" altLang="en-US" sz="3200">
                <a:solidFill>
                  <a:srgbClr val="FFFF00"/>
                </a:solidFill>
                <a:effectLst>
                  <a:outerShdw blurRad="38100" dist="38100" dir="2700000" algn="tl">
                    <a:srgbClr val="000000"/>
                  </a:outerShdw>
                </a:effectLst>
              </a:rPr>
              <a:t> accuracy of the Bible.</a:t>
            </a:r>
          </a:p>
          <a:p>
            <a:pPr lvl="2">
              <a:lnSpc>
                <a:spcPct val="90000"/>
              </a:lnSpc>
              <a:spcBef>
                <a:spcPct val="30000"/>
              </a:spcBef>
              <a:buClr>
                <a:schemeClr val="bg1"/>
              </a:buClr>
              <a:buFont typeface="Wingdings" pitchFamily="2" charset="2"/>
              <a:buChar char="Ø"/>
              <a:defRPr/>
            </a:pPr>
            <a:r>
              <a:rPr lang="en-US" altLang="en-US" sz="2400">
                <a:solidFill>
                  <a:schemeClr val="bg1"/>
                </a:solidFill>
                <a:effectLst>
                  <a:outerShdw blurRad="38100" dist="38100" dir="2700000" algn="tl">
                    <a:srgbClr val="000000"/>
                  </a:outerShdw>
                </a:effectLst>
              </a:rPr>
              <a:t>The earth is round (Isaiah 40:22).</a:t>
            </a:r>
          </a:p>
          <a:p>
            <a:pPr lvl="2">
              <a:lnSpc>
                <a:spcPct val="90000"/>
              </a:lnSpc>
              <a:spcBef>
                <a:spcPct val="30000"/>
              </a:spcBef>
              <a:buClr>
                <a:schemeClr val="bg1"/>
              </a:buClr>
              <a:buFont typeface="Wingdings" pitchFamily="2" charset="2"/>
              <a:buChar char="Ø"/>
              <a:defRPr/>
            </a:pPr>
            <a:r>
              <a:rPr lang="en-US" altLang="en-US" sz="2400">
                <a:solidFill>
                  <a:schemeClr val="bg1"/>
                </a:solidFill>
                <a:effectLst>
                  <a:outerShdw blurRad="38100" dist="38100" dir="2700000" algn="tl">
                    <a:srgbClr val="000000"/>
                  </a:outerShdw>
                </a:effectLst>
              </a:rPr>
              <a:t>The earth is suspended in space (Job 26:7).</a:t>
            </a:r>
          </a:p>
          <a:p>
            <a:pPr lvl="2">
              <a:lnSpc>
                <a:spcPct val="90000"/>
              </a:lnSpc>
              <a:spcBef>
                <a:spcPct val="30000"/>
              </a:spcBef>
              <a:buClr>
                <a:schemeClr val="bg1"/>
              </a:buClr>
              <a:buFont typeface="Wingdings" pitchFamily="2" charset="2"/>
              <a:buChar char="Ø"/>
              <a:defRPr/>
            </a:pPr>
            <a:r>
              <a:rPr lang="en-US" altLang="en-US" sz="2400">
                <a:solidFill>
                  <a:schemeClr val="bg1"/>
                </a:solidFill>
                <a:effectLst>
                  <a:outerShdw blurRad="38100" dist="38100" dir="2700000" algn="tl">
                    <a:srgbClr val="000000"/>
                  </a:outerShdw>
                </a:effectLst>
              </a:rPr>
              <a:t>There are channels and paths in the seas (Psalm 8).</a:t>
            </a:r>
          </a:p>
          <a:p>
            <a:pPr lvl="2">
              <a:lnSpc>
                <a:spcPct val="90000"/>
              </a:lnSpc>
              <a:spcBef>
                <a:spcPct val="30000"/>
              </a:spcBef>
              <a:buClr>
                <a:schemeClr val="bg1"/>
              </a:buClr>
              <a:buFont typeface="Wingdings" pitchFamily="2" charset="2"/>
              <a:buChar char="Ø"/>
              <a:defRPr/>
            </a:pPr>
            <a:r>
              <a:rPr lang="en-US" altLang="en-US" sz="2400">
                <a:solidFill>
                  <a:schemeClr val="bg1"/>
                </a:solidFill>
                <a:effectLst>
                  <a:outerShdw blurRad="38100" dist="38100" dir="2700000" algn="tl">
                    <a:srgbClr val="000000"/>
                  </a:outerShdw>
                </a:effectLst>
              </a:rPr>
              <a:t>The life of the flesh is in its blood (Leviticus 17:10-16).</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71363" name="Text Box 3"/>
          <p:cNvSpPr txBox="1">
            <a:spLocks noChangeArrowheads="1"/>
          </p:cNvSpPr>
          <p:nvPr/>
        </p:nvSpPr>
        <p:spPr bwMode="auto">
          <a:xfrm>
            <a:off x="685800" y="1600200"/>
            <a:ext cx="80772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4"/>
              <a:defRPr/>
            </a:pPr>
            <a:r>
              <a:rPr lang="en-US" altLang="en-US" sz="3200" dirty="0">
                <a:solidFill>
                  <a:srgbClr val="FFFF00"/>
                </a:solidFill>
                <a:effectLst>
                  <a:outerShdw blurRad="38100" dist="38100" dir="2700000" algn="tl">
                    <a:srgbClr val="000000"/>
                  </a:outerShdw>
                </a:effectLst>
              </a:rPr>
              <a:t> </a:t>
            </a:r>
            <a:r>
              <a:rPr lang="en-US" altLang="en-US" sz="3200" b="1" dirty="0">
                <a:solidFill>
                  <a:srgbClr val="FFFF00"/>
                </a:solidFill>
                <a:effectLst>
                  <a:outerShdw blurRad="38100" dist="38100" dir="2700000" algn="tl">
                    <a:srgbClr val="000000"/>
                  </a:outerShdw>
                </a:effectLst>
              </a:rPr>
              <a:t>Scientific</a:t>
            </a:r>
            <a:r>
              <a:rPr lang="en-US" altLang="en-US" sz="3200" dirty="0">
                <a:solidFill>
                  <a:srgbClr val="FFFF00"/>
                </a:solidFill>
                <a:effectLst>
                  <a:outerShdw blurRad="38100" dist="38100" dir="2700000" algn="tl">
                    <a:srgbClr val="000000"/>
                  </a:outerShdw>
                </a:effectLst>
              </a:rPr>
              <a:t> accuracy of the Bible.</a:t>
            </a:r>
          </a:p>
          <a:p>
            <a:pPr lvl="2">
              <a:lnSpc>
                <a:spcPct val="90000"/>
              </a:lnSpc>
              <a:spcBef>
                <a:spcPct val="30000"/>
              </a:spcBef>
              <a:buClr>
                <a:schemeClr val="bg1"/>
              </a:buClr>
              <a:buFont typeface="Wingdings" pitchFamily="2" charset="2"/>
              <a:buChar char="Ø"/>
              <a:defRPr/>
            </a:pPr>
            <a:r>
              <a:rPr lang="en-US" altLang="en-US" sz="2400" dirty="0">
                <a:solidFill>
                  <a:schemeClr val="bg1"/>
                </a:solidFill>
                <a:effectLst>
                  <a:outerShdw blurRad="38100" dist="38100" dir="2700000" algn="tl">
                    <a:srgbClr val="000000"/>
                  </a:outerShdw>
                </a:effectLst>
              </a:rPr>
              <a:t>The earth is round (Isaiah 40:22).</a:t>
            </a:r>
          </a:p>
          <a:p>
            <a:pPr lvl="2">
              <a:lnSpc>
                <a:spcPct val="90000"/>
              </a:lnSpc>
              <a:spcBef>
                <a:spcPct val="30000"/>
              </a:spcBef>
              <a:buClr>
                <a:schemeClr val="bg1"/>
              </a:buClr>
              <a:buFont typeface="Wingdings" pitchFamily="2" charset="2"/>
              <a:buChar char="Ø"/>
              <a:defRPr/>
            </a:pPr>
            <a:r>
              <a:rPr lang="en-US" altLang="en-US" sz="2400" dirty="0">
                <a:solidFill>
                  <a:schemeClr val="bg1"/>
                </a:solidFill>
                <a:effectLst>
                  <a:outerShdw blurRad="38100" dist="38100" dir="2700000" algn="tl">
                    <a:srgbClr val="000000"/>
                  </a:outerShdw>
                </a:effectLst>
              </a:rPr>
              <a:t>The earth is suspended in space (Job 26:7).</a:t>
            </a:r>
          </a:p>
          <a:p>
            <a:pPr lvl="2">
              <a:lnSpc>
                <a:spcPct val="90000"/>
              </a:lnSpc>
              <a:spcBef>
                <a:spcPct val="30000"/>
              </a:spcBef>
              <a:buClr>
                <a:schemeClr val="bg1"/>
              </a:buClr>
              <a:buFont typeface="Wingdings" pitchFamily="2" charset="2"/>
              <a:buChar char="Ø"/>
              <a:defRPr/>
            </a:pPr>
            <a:r>
              <a:rPr lang="en-US" altLang="en-US" sz="2400" dirty="0">
                <a:solidFill>
                  <a:schemeClr val="bg1"/>
                </a:solidFill>
                <a:effectLst>
                  <a:outerShdw blurRad="38100" dist="38100" dir="2700000" algn="tl">
                    <a:srgbClr val="000000"/>
                  </a:outerShdw>
                </a:effectLst>
              </a:rPr>
              <a:t>There are channels and paths in the seas (Psalm 8).</a:t>
            </a:r>
          </a:p>
          <a:p>
            <a:pPr lvl="2">
              <a:lnSpc>
                <a:spcPct val="90000"/>
              </a:lnSpc>
              <a:spcBef>
                <a:spcPct val="30000"/>
              </a:spcBef>
              <a:buClr>
                <a:schemeClr val="bg1"/>
              </a:buClr>
              <a:buFont typeface="Wingdings" pitchFamily="2" charset="2"/>
              <a:buChar char="Ø"/>
              <a:defRPr/>
            </a:pPr>
            <a:r>
              <a:rPr lang="en-US" altLang="en-US" sz="2400" dirty="0">
                <a:solidFill>
                  <a:schemeClr val="bg1"/>
                </a:solidFill>
                <a:effectLst>
                  <a:outerShdw blurRad="38100" dist="38100" dir="2700000" algn="tl">
                    <a:srgbClr val="000000"/>
                  </a:outerShdw>
                </a:effectLst>
              </a:rPr>
              <a:t>The life of the flesh is in its blood (Leviticus 17:10-16).</a:t>
            </a:r>
          </a:p>
          <a:p>
            <a:pPr lvl="2">
              <a:lnSpc>
                <a:spcPct val="90000"/>
              </a:lnSpc>
              <a:spcBef>
                <a:spcPct val="30000"/>
              </a:spcBef>
              <a:buClr>
                <a:schemeClr val="bg1"/>
              </a:buClr>
              <a:buFont typeface="Wingdings" pitchFamily="2" charset="2"/>
              <a:buChar char="Ø"/>
              <a:defRPr/>
            </a:pPr>
            <a:r>
              <a:rPr lang="en-US" altLang="en-US" sz="2400" dirty="0">
                <a:solidFill>
                  <a:schemeClr val="bg1"/>
                </a:solidFill>
                <a:effectLst>
                  <a:outerShdw blurRad="38100" dist="38100" dir="2700000" algn="tl">
                    <a:srgbClr val="000000"/>
                  </a:outerShdw>
                </a:effectLst>
              </a:rPr>
              <a:t>The stars cannot be numbered (Jeremiah 33:22).</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72387" name="Text Box 3"/>
          <p:cNvSpPr txBox="1">
            <a:spLocks noChangeArrowheads="1"/>
          </p:cNvSpPr>
          <p:nvPr/>
        </p:nvSpPr>
        <p:spPr bwMode="auto">
          <a:xfrm>
            <a:off x="685800" y="1600200"/>
            <a:ext cx="8077200" cy="419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4"/>
              <a:defRPr/>
            </a:pPr>
            <a:r>
              <a:rPr lang="en-US" altLang="en-US" sz="3200" dirty="0">
                <a:solidFill>
                  <a:srgbClr val="FFFF00"/>
                </a:solidFill>
                <a:effectLst>
                  <a:outerShdw blurRad="38100" dist="38100" dir="2700000" algn="tl">
                    <a:srgbClr val="000000"/>
                  </a:outerShdw>
                </a:effectLst>
              </a:rPr>
              <a:t> </a:t>
            </a:r>
            <a:r>
              <a:rPr lang="en-US" altLang="en-US" sz="3200" b="1" dirty="0">
                <a:solidFill>
                  <a:srgbClr val="FFFF00"/>
                </a:solidFill>
                <a:effectLst>
                  <a:outerShdw blurRad="38100" dist="38100" dir="2700000" algn="tl">
                    <a:srgbClr val="000000"/>
                  </a:outerShdw>
                </a:effectLst>
              </a:rPr>
              <a:t>Scientific</a:t>
            </a:r>
            <a:r>
              <a:rPr lang="en-US" altLang="en-US" sz="3200" dirty="0">
                <a:solidFill>
                  <a:srgbClr val="FFFF00"/>
                </a:solidFill>
                <a:effectLst>
                  <a:outerShdw blurRad="38100" dist="38100" dir="2700000" algn="tl">
                    <a:srgbClr val="000000"/>
                  </a:outerShdw>
                </a:effectLst>
              </a:rPr>
              <a:t> accuracy of the Bible.</a:t>
            </a:r>
          </a:p>
          <a:p>
            <a:pPr lvl="2">
              <a:lnSpc>
                <a:spcPct val="90000"/>
              </a:lnSpc>
              <a:spcBef>
                <a:spcPct val="30000"/>
              </a:spcBef>
              <a:buClr>
                <a:schemeClr val="bg1"/>
              </a:buClr>
              <a:buFont typeface="Wingdings" pitchFamily="2" charset="2"/>
              <a:buChar char="Ø"/>
              <a:defRPr/>
            </a:pPr>
            <a:r>
              <a:rPr lang="en-US" altLang="en-US" sz="2400" dirty="0">
                <a:solidFill>
                  <a:schemeClr val="bg1"/>
                </a:solidFill>
                <a:effectLst>
                  <a:outerShdw blurRad="38100" dist="38100" dir="2700000" algn="tl">
                    <a:srgbClr val="000000"/>
                  </a:outerShdw>
                </a:effectLst>
              </a:rPr>
              <a:t>The earth is round (Isaiah 40:22).</a:t>
            </a:r>
          </a:p>
          <a:p>
            <a:pPr lvl="2">
              <a:lnSpc>
                <a:spcPct val="90000"/>
              </a:lnSpc>
              <a:spcBef>
                <a:spcPct val="30000"/>
              </a:spcBef>
              <a:buClr>
                <a:schemeClr val="bg1"/>
              </a:buClr>
              <a:buFont typeface="Wingdings" pitchFamily="2" charset="2"/>
              <a:buChar char="Ø"/>
              <a:defRPr/>
            </a:pPr>
            <a:r>
              <a:rPr lang="en-US" altLang="en-US" sz="2400" dirty="0">
                <a:solidFill>
                  <a:schemeClr val="bg1"/>
                </a:solidFill>
                <a:effectLst>
                  <a:outerShdw blurRad="38100" dist="38100" dir="2700000" algn="tl">
                    <a:srgbClr val="000000"/>
                  </a:outerShdw>
                </a:effectLst>
              </a:rPr>
              <a:t>The earth is suspended in space (Job 26:7).</a:t>
            </a:r>
          </a:p>
          <a:p>
            <a:pPr lvl="2">
              <a:lnSpc>
                <a:spcPct val="90000"/>
              </a:lnSpc>
              <a:spcBef>
                <a:spcPct val="30000"/>
              </a:spcBef>
              <a:buClr>
                <a:schemeClr val="bg1"/>
              </a:buClr>
              <a:buFont typeface="Wingdings" pitchFamily="2" charset="2"/>
              <a:buChar char="Ø"/>
              <a:defRPr/>
            </a:pPr>
            <a:r>
              <a:rPr lang="en-US" altLang="en-US" sz="2400" dirty="0">
                <a:solidFill>
                  <a:schemeClr val="bg1"/>
                </a:solidFill>
                <a:effectLst>
                  <a:outerShdw blurRad="38100" dist="38100" dir="2700000" algn="tl">
                    <a:srgbClr val="000000"/>
                  </a:outerShdw>
                </a:effectLst>
              </a:rPr>
              <a:t>There are channels and paths in the seas (Psalm 8).</a:t>
            </a:r>
          </a:p>
          <a:p>
            <a:pPr lvl="2">
              <a:lnSpc>
                <a:spcPct val="90000"/>
              </a:lnSpc>
              <a:spcBef>
                <a:spcPct val="30000"/>
              </a:spcBef>
              <a:buClr>
                <a:schemeClr val="bg1"/>
              </a:buClr>
              <a:buFont typeface="Wingdings" pitchFamily="2" charset="2"/>
              <a:buChar char="Ø"/>
              <a:defRPr/>
            </a:pPr>
            <a:r>
              <a:rPr lang="en-US" altLang="en-US" sz="2400" dirty="0">
                <a:solidFill>
                  <a:schemeClr val="bg1"/>
                </a:solidFill>
                <a:effectLst>
                  <a:outerShdw blurRad="38100" dist="38100" dir="2700000" algn="tl">
                    <a:srgbClr val="000000"/>
                  </a:outerShdw>
                </a:effectLst>
              </a:rPr>
              <a:t>The life of the flesh is in its blood (Leviticus 17:10-16).</a:t>
            </a:r>
          </a:p>
          <a:p>
            <a:pPr lvl="2">
              <a:lnSpc>
                <a:spcPct val="90000"/>
              </a:lnSpc>
              <a:spcBef>
                <a:spcPct val="30000"/>
              </a:spcBef>
              <a:buClr>
                <a:schemeClr val="bg1"/>
              </a:buClr>
              <a:buFont typeface="Wingdings" pitchFamily="2" charset="2"/>
              <a:buChar char="Ø"/>
              <a:defRPr/>
            </a:pPr>
            <a:r>
              <a:rPr lang="en-US" altLang="en-US" sz="2400" dirty="0">
                <a:solidFill>
                  <a:schemeClr val="bg1"/>
                </a:solidFill>
                <a:effectLst>
                  <a:outerShdw blurRad="38100" dist="38100" dir="2700000" algn="tl">
                    <a:srgbClr val="000000"/>
                  </a:outerShdw>
                </a:effectLst>
              </a:rPr>
              <a:t>The stars cannot be numbered (Jeremiah 33:22).</a:t>
            </a:r>
          </a:p>
          <a:p>
            <a:pPr lvl="2">
              <a:lnSpc>
                <a:spcPct val="90000"/>
              </a:lnSpc>
              <a:spcBef>
                <a:spcPct val="30000"/>
              </a:spcBef>
              <a:buClr>
                <a:schemeClr val="bg1"/>
              </a:buClr>
              <a:buFont typeface="Wingdings" pitchFamily="2" charset="2"/>
              <a:buChar char="Ø"/>
              <a:defRPr/>
            </a:pPr>
            <a:r>
              <a:rPr lang="en-US" altLang="en-US" sz="2400" dirty="0">
                <a:solidFill>
                  <a:schemeClr val="bg1"/>
                </a:solidFill>
                <a:effectLst>
                  <a:outerShdw blurRad="38100" dist="38100" dir="2700000" algn="tl">
                    <a:srgbClr val="000000"/>
                  </a:outerShdw>
                </a:effectLst>
              </a:rPr>
              <a:t>The process of rain, evaporation, and condensation (Job 36:27-28).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The Need For A Revelation</a:t>
            </a:r>
          </a:p>
        </p:txBody>
      </p:sp>
      <p:sp>
        <p:nvSpPr>
          <p:cNvPr id="118787" name="Text Box 3"/>
          <p:cNvSpPr txBox="1">
            <a:spLocks noChangeArrowheads="1"/>
          </p:cNvSpPr>
          <p:nvPr/>
        </p:nvSpPr>
        <p:spPr bwMode="auto">
          <a:xfrm>
            <a:off x="685800" y="1676400"/>
            <a:ext cx="8077200"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Man is limited.</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 knowledge.</a:t>
            </a:r>
          </a:p>
          <a:p>
            <a:pPr lvl="1">
              <a:spcBef>
                <a:spcPct val="35000"/>
              </a:spcBef>
              <a:buFont typeface="Arial" charset="0"/>
              <a:buNone/>
              <a:defRPr/>
            </a:pPr>
            <a:endParaRPr lang="en-US" altLang="en-US" sz="2800">
              <a:solidFill>
                <a:srgbClr val="FFFF00"/>
              </a:solidFil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66243" name="Text Box 3"/>
          <p:cNvSpPr txBox="1">
            <a:spLocks noChangeArrowheads="1"/>
          </p:cNvSpPr>
          <p:nvPr/>
        </p:nvSpPr>
        <p:spPr bwMode="auto">
          <a:xfrm>
            <a:off x="685800" y="1600200"/>
            <a:ext cx="807720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4"/>
              <a:defRPr/>
            </a:pPr>
            <a:r>
              <a:rPr lang="en-US" altLang="en-US" sz="3200">
                <a:solidFill>
                  <a:srgbClr val="FFFF00"/>
                </a:solidFill>
                <a:effectLst>
                  <a:outerShdw blurRad="38100" dist="38100" dir="2700000" algn="tl">
                    <a:srgbClr val="000000"/>
                  </a:outerShdw>
                </a:effectLst>
              </a:rPr>
              <a:t> </a:t>
            </a:r>
            <a:r>
              <a:rPr lang="en-US" altLang="en-US" sz="3200" b="1">
                <a:solidFill>
                  <a:srgbClr val="FFFF00"/>
                </a:solidFill>
                <a:effectLst>
                  <a:outerShdw blurRad="38100" dist="38100" dir="2700000" algn="tl">
                    <a:srgbClr val="000000"/>
                  </a:outerShdw>
                </a:effectLst>
              </a:rPr>
              <a:t>Scientific</a:t>
            </a:r>
            <a:r>
              <a:rPr lang="en-US" altLang="en-US" sz="3200">
                <a:solidFill>
                  <a:srgbClr val="FFFF00"/>
                </a:solidFill>
                <a:effectLst>
                  <a:outerShdw blurRad="38100" dist="38100" dir="2700000" algn="tl">
                    <a:srgbClr val="000000"/>
                  </a:outerShdw>
                </a:effectLst>
              </a:rPr>
              <a:t> accuracy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bible is over 1900 years old.</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Yet it doesn’t contain any geographical, historical, or scientific errors commonly found in other books.</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Science textbooks that are 50 or 100 years old are considered outdated and full of error.</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Bible is ancient, yet it is correct whenever it deals with scientific subject matter.</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88067" name="Text Box 3"/>
          <p:cNvSpPr txBox="1">
            <a:spLocks noChangeArrowheads="1"/>
          </p:cNvSpPr>
          <p:nvPr/>
        </p:nvSpPr>
        <p:spPr bwMode="auto">
          <a:xfrm>
            <a:off x="685800" y="1600200"/>
            <a:ext cx="8077200" cy="501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4"/>
              <a:defRPr/>
            </a:pPr>
            <a:r>
              <a:rPr lang="en-US" altLang="en-US" sz="3200">
                <a:solidFill>
                  <a:srgbClr val="FFFF00"/>
                </a:solidFill>
                <a:effectLst>
                  <a:outerShdw blurRad="38100" dist="38100" dir="2700000" algn="tl">
                    <a:srgbClr val="000000"/>
                  </a:outerShdw>
                </a:effectLst>
              </a:rPr>
              <a:t> </a:t>
            </a:r>
            <a:r>
              <a:rPr lang="en-US" altLang="en-US" sz="3200" b="1">
                <a:solidFill>
                  <a:srgbClr val="FFFF00"/>
                </a:solidFill>
                <a:effectLst>
                  <a:outerShdw blurRad="38100" dist="38100" dir="2700000" algn="tl">
                    <a:srgbClr val="000000"/>
                  </a:outerShdw>
                </a:effectLst>
              </a:rPr>
              <a:t>Scientific</a:t>
            </a:r>
            <a:r>
              <a:rPr lang="en-US" altLang="en-US" sz="3200">
                <a:solidFill>
                  <a:srgbClr val="FFFF00"/>
                </a:solidFill>
                <a:effectLst>
                  <a:outerShdw blurRad="38100" dist="38100" dir="2700000" algn="tl">
                    <a:srgbClr val="000000"/>
                  </a:outerShdw>
                </a:effectLst>
              </a:rPr>
              <a:t> accuracy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bible is over 1900 years old.</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Yet it doesn’t contain any geographical, historical, or scientific errors commonly found in other books.</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Science textbooks that are 50 or 100 years old are considered outdated and full of error.</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Bible is ancient, yet it is correct whenever it deals with scientific subject matter.</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How did the writers of the Bible know this?</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73411" name="Text Box 3"/>
          <p:cNvSpPr txBox="1">
            <a:spLocks noChangeArrowheads="1"/>
          </p:cNvSpPr>
          <p:nvPr/>
        </p:nvSpPr>
        <p:spPr bwMode="auto">
          <a:xfrm>
            <a:off x="685800" y="1600200"/>
            <a:ext cx="80772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5"/>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Moral Standard</a:t>
            </a:r>
            <a:r>
              <a:rPr lang="en-US" altLang="en-US" sz="3200">
                <a:solidFill>
                  <a:srgbClr val="FFFF00"/>
                </a:solidFill>
                <a:effectLst>
                  <a:outerShdw blurRad="38100" dist="38100" dir="2700000" algn="tl">
                    <a:srgbClr val="000000"/>
                  </a:outerShdw>
                </a:effectLst>
              </a:rPr>
              <a:t> of the Bible.</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74435" name="Text Box 3"/>
          <p:cNvSpPr txBox="1">
            <a:spLocks noChangeArrowheads="1"/>
          </p:cNvSpPr>
          <p:nvPr/>
        </p:nvSpPr>
        <p:spPr bwMode="auto">
          <a:xfrm>
            <a:off x="685800" y="1600200"/>
            <a:ext cx="8077200"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5"/>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Moral Standard</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Morals are principles of right or wrong conduct.</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75459" name="Text Box 3"/>
          <p:cNvSpPr txBox="1">
            <a:spLocks noChangeArrowheads="1"/>
          </p:cNvSpPr>
          <p:nvPr/>
        </p:nvSpPr>
        <p:spPr bwMode="auto">
          <a:xfrm>
            <a:off x="685800" y="1600200"/>
            <a:ext cx="8077200" cy="270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5"/>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Moral Standard</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Morals are principles of right or wrong conduct.</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writers of the New Testament were surrounded by the immorality, corruption, and pagan religion of the Roman Empire.</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76483" name="Text Box 3"/>
          <p:cNvSpPr txBox="1">
            <a:spLocks noChangeArrowheads="1"/>
          </p:cNvSpPr>
          <p:nvPr/>
        </p:nvSpPr>
        <p:spPr bwMode="auto">
          <a:xfrm>
            <a:off x="685800" y="1600200"/>
            <a:ext cx="8077200" cy="360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5"/>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Moral Standard</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Morals are principles of right or wrong conduct.</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writers of the New Testament were surrounded by the immorality, corruption, and pagan religion of the Roman Empire.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Yet the New Testament standard of morality is the highest standard man has ever seen.</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77507" name="Text Box 3"/>
          <p:cNvSpPr txBox="1">
            <a:spLocks noChangeArrowheads="1"/>
          </p:cNvSpPr>
          <p:nvPr/>
        </p:nvSpPr>
        <p:spPr bwMode="auto">
          <a:xfrm>
            <a:off x="685800" y="1600200"/>
            <a:ext cx="807720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5"/>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Moral Standard</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Morals are principles of right or wrong conduct.</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writers of the New Testament were surrounded by the immorality, corruption, and pagan religion of the Roman Empire.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Yet the New Testament standard of morality is the highest standard man has ever seen.</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Compare the Bible’s standard of morality with the standards created by men.</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78531" name="Text Box 3"/>
          <p:cNvSpPr txBox="1">
            <a:spLocks noChangeArrowheads="1"/>
          </p:cNvSpPr>
          <p:nvPr/>
        </p:nvSpPr>
        <p:spPr bwMode="auto">
          <a:xfrm>
            <a:off x="685800" y="1600200"/>
            <a:ext cx="807720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5"/>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Moral Standard</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Morals are principles of right or wrong conduct.</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writers of the New Testament were surrounded by the immorality, corruption, and pagan religion of the Roman Empire.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Yet the New Testament standard of morality is the highest standard man has ever seen.</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Compare the Bible’s standard of morality with the standards created by men.</a:t>
            </a:r>
          </a:p>
        </p:txBody>
      </p:sp>
      <p:sp>
        <p:nvSpPr>
          <p:cNvPr id="193540" name="Rectangle 4"/>
          <p:cNvSpPr>
            <a:spLocks noChangeArrowheads="1"/>
          </p:cNvSpPr>
          <p:nvPr/>
        </p:nvSpPr>
        <p:spPr bwMode="auto">
          <a:xfrm>
            <a:off x="1600200" y="2286000"/>
            <a:ext cx="5943600" cy="43434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800" i="1"/>
              <a:t>“But what about spoken falsehood? Is it not sometimes and on some occasions useful, and not then detestable? We can use it, for example, as a kind of preventive medicine against our enemies…” (Plato, </a:t>
            </a:r>
            <a:r>
              <a:rPr lang="en-US" altLang="en-US" sz="2800" b="1" i="1"/>
              <a:t>The Republic</a:t>
            </a:r>
            <a:r>
              <a:rPr lang="en-US" altLang="en-US" sz="2800" i="1"/>
              <a:t>, p. 79).</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79555" name="Text Box 3"/>
          <p:cNvSpPr txBox="1">
            <a:spLocks noChangeArrowheads="1"/>
          </p:cNvSpPr>
          <p:nvPr/>
        </p:nvSpPr>
        <p:spPr bwMode="auto">
          <a:xfrm>
            <a:off x="685800" y="1600200"/>
            <a:ext cx="807720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5"/>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Moral Standard</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Morals are principles of right or wrong conduct.</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writers of the New Testament were surrounded by the immorality, corruption, and pagan religion of the Roman Empire.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Yet the New Testament standard of morality is the highest standard man has ever seen.</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Compare the Bible’s standard of morality with the standards created by men.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The Need For A Revelation</a:t>
            </a:r>
          </a:p>
        </p:txBody>
      </p:sp>
      <p:sp>
        <p:nvSpPr>
          <p:cNvPr id="119811" name="Text Box 3"/>
          <p:cNvSpPr txBox="1">
            <a:spLocks noChangeArrowheads="1"/>
          </p:cNvSpPr>
          <p:nvPr/>
        </p:nvSpPr>
        <p:spPr bwMode="auto">
          <a:xfrm>
            <a:off x="685800" y="1676400"/>
            <a:ext cx="8077200"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Man is limited.</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 knowledge.</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 time.</a:t>
            </a:r>
            <a:r>
              <a:rPr lang="en-US" altLang="en-US" sz="2800" i="1">
                <a:solidFill>
                  <a:schemeClr val="bg1"/>
                </a:solidFill>
              </a:rPr>
              <a:t>	</a:t>
            </a:r>
            <a:endParaRPr lang="en-US" altLang="en-US" sz="2800">
              <a:solidFill>
                <a:srgbClr val="FFFF00"/>
              </a:solidFill>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80579" name="Text Box 3"/>
          <p:cNvSpPr txBox="1">
            <a:spLocks noChangeArrowheads="1"/>
          </p:cNvSpPr>
          <p:nvPr/>
        </p:nvSpPr>
        <p:spPr bwMode="auto">
          <a:xfrm>
            <a:off x="685800" y="1600200"/>
            <a:ext cx="807720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5"/>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Moral Standard</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Morals are principles of right or wrong conduct.</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writers of the New Testament were surrounded by the immorality, corruption, and pagan religion of the Roman Empire.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Yet the New Testament standard of morality is the highest standard man has ever seen.</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Compare the Bible’s standard of morality with the standards created by men.</a:t>
            </a:r>
          </a:p>
        </p:txBody>
      </p:sp>
      <p:sp>
        <p:nvSpPr>
          <p:cNvPr id="195588" name="Rectangle 4"/>
          <p:cNvSpPr>
            <a:spLocks noChangeArrowheads="1"/>
          </p:cNvSpPr>
          <p:nvPr/>
        </p:nvSpPr>
        <p:spPr bwMode="auto">
          <a:xfrm>
            <a:off x="1600200" y="2819400"/>
            <a:ext cx="5943600" cy="33528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800" i="1"/>
              <a:t>“Therefore, putting away lying, each one speak truth with his neighbor” (Ephesians 4:25).</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81603" name="Text Box 3"/>
          <p:cNvSpPr txBox="1">
            <a:spLocks noChangeArrowheads="1"/>
          </p:cNvSpPr>
          <p:nvPr/>
        </p:nvSpPr>
        <p:spPr bwMode="auto">
          <a:xfrm>
            <a:off x="685800" y="1600200"/>
            <a:ext cx="807720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5"/>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Moral Standard</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Morals are principles of right or wrong conduct.</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writers of the New Testament were surrounded by the immorality, corruption, and pagan religion of the Roman Empire.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Yet the New Testament standard of morality is the highest standard man has ever seen.</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Compare the Bible’s standard of morality with the standards created by men.</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82627" name="Text Box 3"/>
          <p:cNvSpPr txBox="1">
            <a:spLocks noChangeArrowheads="1"/>
          </p:cNvSpPr>
          <p:nvPr/>
        </p:nvSpPr>
        <p:spPr bwMode="auto">
          <a:xfrm>
            <a:off x="685800" y="1600200"/>
            <a:ext cx="807720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5"/>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Moral Standard</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Morals are principles of right or wrong conduct.</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writers of the New Testament were surrounded by the immorality, corruption, and pagan religion of the Roman Empire.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Yet the New Testament standard of morality is the highest standard man has ever seen.</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Compare the Bible’s standard of morality with the standards created by men.</a:t>
            </a:r>
          </a:p>
        </p:txBody>
      </p:sp>
      <p:sp>
        <p:nvSpPr>
          <p:cNvPr id="197636" name="Rectangle 4"/>
          <p:cNvSpPr>
            <a:spLocks noChangeArrowheads="1"/>
          </p:cNvSpPr>
          <p:nvPr/>
        </p:nvSpPr>
        <p:spPr bwMode="auto">
          <a:xfrm>
            <a:off x="1600200" y="2286000"/>
            <a:ext cx="5943600" cy="43434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800" i="1"/>
              <a:t>“These officers will take the children of the better Guardians to a nursery and put them in charge of nurses living in a separate part of the city: the children of the inferior Guardians, and any defective offspring of the others, will be quietly and secretly disposed of” (Plato, </a:t>
            </a:r>
            <a:r>
              <a:rPr lang="en-US" altLang="en-US" sz="2800" b="1" i="1"/>
              <a:t>The Republic</a:t>
            </a:r>
            <a:r>
              <a:rPr lang="en-US" altLang="en-US" sz="2800" i="1"/>
              <a:t>, p.182).</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83651" name="Text Box 3"/>
          <p:cNvSpPr txBox="1">
            <a:spLocks noChangeArrowheads="1"/>
          </p:cNvSpPr>
          <p:nvPr/>
        </p:nvSpPr>
        <p:spPr bwMode="auto">
          <a:xfrm>
            <a:off x="685800" y="1600200"/>
            <a:ext cx="807720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5"/>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Moral Standard</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Morals are principles of right or wrong conduct.</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writers of the New Testament were surrounded by the immorality, corruption, and pagan religion of the Roman Empire.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Yet the New Testament standard of morality is the highest standard man has ever seen.</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Compare the Bible’s standard of morality with the standards created by men.</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84675" name="Text Box 3"/>
          <p:cNvSpPr txBox="1">
            <a:spLocks noChangeArrowheads="1"/>
          </p:cNvSpPr>
          <p:nvPr/>
        </p:nvSpPr>
        <p:spPr bwMode="auto">
          <a:xfrm>
            <a:off x="685800" y="1600200"/>
            <a:ext cx="807720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5"/>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Moral Standard</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Morals are principles of right or wrong conduct.</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writers of the New Testament were surrounded by the immorality, corruption, and pagan religion of the Roman Empire.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Yet the New Testament standard of morality is the highest standard man has ever seen.</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Compare the Bible’s standard of morality with the standards created by men.</a:t>
            </a:r>
          </a:p>
        </p:txBody>
      </p:sp>
      <p:sp>
        <p:nvSpPr>
          <p:cNvPr id="199684" name="Rectangle 4"/>
          <p:cNvSpPr>
            <a:spLocks noChangeArrowheads="1"/>
          </p:cNvSpPr>
          <p:nvPr/>
        </p:nvSpPr>
        <p:spPr bwMode="auto">
          <a:xfrm>
            <a:off x="1600200" y="2590800"/>
            <a:ext cx="5943600" cy="30480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800" i="1"/>
              <a:t>“And just as you want men to do to you, you also do to them likewise” (Luke 6:31).</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85699" name="Text Box 3"/>
          <p:cNvSpPr txBox="1">
            <a:spLocks noChangeArrowheads="1"/>
          </p:cNvSpPr>
          <p:nvPr/>
        </p:nvSpPr>
        <p:spPr bwMode="auto">
          <a:xfrm>
            <a:off x="685800" y="1600200"/>
            <a:ext cx="807720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5"/>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Moral Standard</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Morals are principles of right or wrong conduct.</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writers of the New Testament were surrounded by the immorality, corruption, and pagan religion of the Roman Empire.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Yet the New Testament standard of morality is the highest standard man has ever seen.</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Compare the Bible’s standard of morality with the standards created by men.</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86723" name="Text Box 3"/>
          <p:cNvSpPr txBox="1">
            <a:spLocks noChangeArrowheads="1"/>
          </p:cNvSpPr>
          <p:nvPr/>
        </p:nvSpPr>
        <p:spPr bwMode="auto">
          <a:xfrm>
            <a:off x="685800" y="1600200"/>
            <a:ext cx="807720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5"/>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Moral Standard</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Morals are principles of right or wrong conduct.</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writers of the New Testament were surrounded by the immorality, corruption, and pagan religion of the Roman Empire.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Yet the New Testament standard of morality is the highest standard man has ever seen.</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Compare the Bible’s standard of morality with the standards created by men.</a:t>
            </a:r>
          </a:p>
        </p:txBody>
      </p:sp>
      <p:sp>
        <p:nvSpPr>
          <p:cNvPr id="201732" name="Rectangle 4"/>
          <p:cNvSpPr>
            <a:spLocks noChangeArrowheads="1"/>
          </p:cNvSpPr>
          <p:nvPr/>
        </p:nvSpPr>
        <p:spPr bwMode="auto">
          <a:xfrm>
            <a:off x="1752600" y="2286000"/>
            <a:ext cx="5943600" cy="40386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800" i="1"/>
              <a:t>“Men of understanding! In retaliation you have a safeguard for your lives” (The Qu’ran 2:178).</a:t>
            </a:r>
          </a:p>
          <a:p>
            <a:pPr algn="ctr">
              <a:spcBef>
                <a:spcPct val="0"/>
              </a:spcBef>
              <a:buFontTx/>
              <a:buNone/>
            </a:pPr>
            <a:endParaRPr lang="en-US" altLang="en-US" sz="2800" i="1"/>
          </a:p>
          <a:p>
            <a:pPr algn="ctr">
              <a:spcBef>
                <a:spcPct val="0"/>
              </a:spcBef>
              <a:buFontTx/>
              <a:buNone/>
            </a:pPr>
            <a:r>
              <a:rPr lang="en-US" altLang="en-US" sz="2800" i="1"/>
              <a:t>“If anyone attacks you, attack him as he attacked you” </a:t>
            </a:r>
          </a:p>
          <a:p>
            <a:pPr algn="ctr">
              <a:spcBef>
                <a:spcPct val="0"/>
              </a:spcBef>
              <a:buFontTx/>
              <a:buNone/>
            </a:pPr>
            <a:r>
              <a:rPr lang="en-US" altLang="en-US" sz="2800" i="1"/>
              <a:t>(The Qu’ran 2:193).</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87747" name="Text Box 3"/>
          <p:cNvSpPr txBox="1">
            <a:spLocks noChangeArrowheads="1"/>
          </p:cNvSpPr>
          <p:nvPr/>
        </p:nvSpPr>
        <p:spPr bwMode="auto">
          <a:xfrm>
            <a:off x="685800" y="1600200"/>
            <a:ext cx="807720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5"/>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Moral Standard</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Morals are principles of right or wrong conduct.</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writers of the New Testament were surrounded by the immorality, corruption, and pagan religion of the Roman Empire.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Yet the New Testament standard of morality is the highest standard man has ever seen.</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Compare the Bible’s standard of morality with the standards created by men.</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88771" name="Text Box 3"/>
          <p:cNvSpPr txBox="1">
            <a:spLocks noChangeArrowheads="1"/>
          </p:cNvSpPr>
          <p:nvPr/>
        </p:nvSpPr>
        <p:spPr bwMode="auto">
          <a:xfrm>
            <a:off x="685800" y="1600200"/>
            <a:ext cx="807720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5"/>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Moral Standard</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Morals are principles of right or wrong conduct.</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writers of the New Testament were surrounded by the immorality, corruption, and pagan religion of the Roman Empire.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Yet the New Testament standard of morality is the highest standard man has ever seen.</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Compare the Bible’s standard of morality with the standards created by men.</a:t>
            </a:r>
          </a:p>
        </p:txBody>
      </p:sp>
      <p:sp>
        <p:nvSpPr>
          <p:cNvPr id="203780" name="Rectangle 4"/>
          <p:cNvSpPr>
            <a:spLocks noChangeArrowheads="1"/>
          </p:cNvSpPr>
          <p:nvPr/>
        </p:nvSpPr>
        <p:spPr bwMode="auto">
          <a:xfrm>
            <a:off x="1752600" y="2514600"/>
            <a:ext cx="6019800" cy="35052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2800" i="1"/>
          </a:p>
          <a:p>
            <a:pPr algn="ctr">
              <a:spcBef>
                <a:spcPct val="0"/>
              </a:spcBef>
              <a:buFontTx/>
              <a:buNone/>
            </a:pPr>
            <a:r>
              <a:rPr lang="en-US" altLang="en-US" sz="2800" i="1"/>
              <a:t>“But I say to you, love your enemies, bless those who curse you, do good to those who hate you, and pray for those who spitefully use you and persecute you” (Matthew 5:44).</a:t>
            </a:r>
          </a:p>
          <a:p>
            <a:pPr algn="ctr">
              <a:spcBef>
                <a:spcPct val="0"/>
              </a:spcBef>
              <a:buFontTx/>
              <a:buNone/>
            </a:pPr>
            <a:endParaRPr lang="en-US" altLang="en-US" sz="2800" i="1"/>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89795" name="Text Box 3"/>
          <p:cNvSpPr txBox="1">
            <a:spLocks noChangeArrowheads="1"/>
          </p:cNvSpPr>
          <p:nvPr/>
        </p:nvSpPr>
        <p:spPr bwMode="auto">
          <a:xfrm>
            <a:off x="685800" y="1600200"/>
            <a:ext cx="807720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5"/>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Moral Standard</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Morals are principles of right or wrong conduct.</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writers of the New Testament were surrounded by the immorality, corruption, and pagan religion of the Roman Empire.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Yet the New Testament standard of morality is the highest standard man has ever seen.</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Compare the Bible’s standard of morality with the standards created by men.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Is The Bible The Word Of God?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The Need For A Revelation</a:t>
            </a:r>
          </a:p>
        </p:txBody>
      </p:sp>
      <p:sp>
        <p:nvSpPr>
          <p:cNvPr id="120835" name="Text Box 3"/>
          <p:cNvSpPr txBox="1">
            <a:spLocks noChangeArrowheads="1"/>
          </p:cNvSpPr>
          <p:nvPr/>
        </p:nvSpPr>
        <p:spPr bwMode="auto">
          <a:xfrm>
            <a:off x="685800" y="1676400"/>
            <a:ext cx="8077200"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Man is limited.</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 knowledge.</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 time.</a:t>
            </a:r>
            <a:r>
              <a:rPr lang="en-US" altLang="en-US" sz="2800" i="1">
                <a:solidFill>
                  <a:schemeClr val="bg1"/>
                </a:solidFill>
              </a:rPr>
              <a:t>	</a:t>
            </a:r>
            <a:endParaRPr lang="en-US" altLang="en-US" sz="2800">
              <a:solidFill>
                <a:srgbClr val="FFFF00"/>
              </a:solidFill>
            </a:endParaRPr>
          </a:p>
        </p:txBody>
      </p:sp>
      <p:sp>
        <p:nvSpPr>
          <p:cNvPr id="21508" name="Rectangle 4"/>
          <p:cNvSpPr>
            <a:spLocks noChangeArrowheads="1"/>
          </p:cNvSpPr>
          <p:nvPr/>
        </p:nvSpPr>
        <p:spPr bwMode="auto">
          <a:xfrm>
            <a:off x="1676400" y="3429000"/>
            <a:ext cx="5715000" cy="32004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800" i="1"/>
              <a:t>“…you do not know what will happen tomorrow. For what is your life? It is even a vapor that appears for a little time and then vanishes away” </a:t>
            </a:r>
          </a:p>
          <a:p>
            <a:pPr algn="ctr">
              <a:spcBef>
                <a:spcPct val="0"/>
              </a:spcBef>
              <a:buFontTx/>
              <a:buNone/>
            </a:pPr>
            <a:r>
              <a:rPr lang="en-US" altLang="en-US" sz="2800" i="1"/>
              <a:t>(James 4:14).</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90819" name="Text Box 3"/>
          <p:cNvSpPr txBox="1">
            <a:spLocks noChangeArrowheads="1"/>
          </p:cNvSpPr>
          <p:nvPr/>
        </p:nvSpPr>
        <p:spPr bwMode="auto">
          <a:xfrm>
            <a:off x="685800" y="1600200"/>
            <a:ext cx="807720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5"/>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Moral Standard</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Morals are principles of right or wrong conduct.</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writers of the New Testament were surrounded by the immorality, corruption, and pagan religion of the Roman Empire.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Yet the New Testament standard of morality is the highest standard man has ever seen.</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Compare the Bible’s standard of morality with the standards created by men.</a:t>
            </a:r>
          </a:p>
        </p:txBody>
      </p:sp>
      <p:sp>
        <p:nvSpPr>
          <p:cNvPr id="205828" name="Rectangle 4"/>
          <p:cNvSpPr>
            <a:spLocks noChangeArrowheads="1"/>
          </p:cNvSpPr>
          <p:nvPr/>
        </p:nvSpPr>
        <p:spPr bwMode="auto">
          <a:xfrm>
            <a:off x="1752600" y="2286000"/>
            <a:ext cx="5943600" cy="40386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800" i="1"/>
              <a:t>“Good women are obedient…As for those from whom you fear disobedience, admonish and send them to beds apart and beat them. Then if they obey you, take no further action against them”</a:t>
            </a:r>
          </a:p>
          <a:p>
            <a:pPr algn="ctr">
              <a:spcBef>
                <a:spcPct val="0"/>
              </a:spcBef>
              <a:buFontTx/>
              <a:buNone/>
            </a:pPr>
            <a:r>
              <a:rPr lang="en-US" altLang="en-US" sz="2800" i="1"/>
              <a:t>(The Qu’ran 4:34).</a:t>
            </a:r>
          </a:p>
          <a:p>
            <a:pPr algn="ctr">
              <a:spcBef>
                <a:spcPct val="0"/>
              </a:spcBef>
              <a:buFontTx/>
              <a:buNone/>
            </a:pPr>
            <a:endParaRPr lang="en-US" altLang="en-US" sz="2800" i="1"/>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91843" name="Text Box 3"/>
          <p:cNvSpPr txBox="1">
            <a:spLocks noChangeArrowheads="1"/>
          </p:cNvSpPr>
          <p:nvPr/>
        </p:nvSpPr>
        <p:spPr bwMode="auto">
          <a:xfrm>
            <a:off x="685800" y="1600200"/>
            <a:ext cx="807720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5"/>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Moral Standard</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Morals are principles of right or wrong conduct.</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writers of the New Testament were surrounded by the immorality, corruption, and pagan religion of the Roman Empire.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Yet the New Testament standard of morality is the highest standard man has ever seen.</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Compare the Bible’s standard of morality with the standards created by men.</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92867" name="Text Box 3"/>
          <p:cNvSpPr txBox="1">
            <a:spLocks noChangeArrowheads="1"/>
          </p:cNvSpPr>
          <p:nvPr/>
        </p:nvSpPr>
        <p:spPr bwMode="auto">
          <a:xfrm>
            <a:off x="685800" y="1600200"/>
            <a:ext cx="807720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5"/>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Moral Standard</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Morals are principles of right or wrong conduct.</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writers of the New Testament were surrounded by the immorality, corruption, and pagan religion of the Roman Empire.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Yet the New Testament standard of morality is the highest standard man has ever seen.</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Compare the Bible’s standard of morality with the standards created by men.</a:t>
            </a:r>
          </a:p>
        </p:txBody>
      </p:sp>
      <p:sp>
        <p:nvSpPr>
          <p:cNvPr id="207876" name="Rectangle 4"/>
          <p:cNvSpPr>
            <a:spLocks noChangeArrowheads="1"/>
          </p:cNvSpPr>
          <p:nvPr/>
        </p:nvSpPr>
        <p:spPr bwMode="auto">
          <a:xfrm>
            <a:off x="1752600" y="2362200"/>
            <a:ext cx="5943600" cy="36576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800" i="1"/>
              <a:t>“Wives, submit to your own husbands, as to the Lord…So husbands ought to love their own wives as their own bodies; he who loves his wife loves himself” (Ephesians 5:22, 28).</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293891" name="Text Box 3"/>
          <p:cNvSpPr txBox="1">
            <a:spLocks noChangeArrowheads="1"/>
          </p:cNvSpPr>
          <p:nvPr/>
        </p:nvSpPr>
        <p:spPr bwMode="auto">
          <a:xfrm>
            <a:off x="685800" y="1600200"/>
            <a:ext cx="807720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startAt="5"/>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Moral Standard</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Morals are principles of right or wrong conduct.</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writers of the New Testament were surrounded by the immorality, corruption, and pagan religion of the Roman Empire.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Yet the New Testament standard of morality is the highest standard man has ever seen.</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Compare the Bible’s standard of morality with the standards created by men.</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96259" name="Text Box 3"/>
          <p:cNvSpPr txBox="1">
            <a:spLocks noChangeArrowheads="1"/>
          </p:cNvSpPr>
          <p:nvPr/>
        </p:nvSpPr>
        <p:spPr bwMode="auto">
          <a:xfrm>
            <a:off x="685800" y="1600200"/>
            <a:ext cx="80772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75000"/>
              </a:spcBef>
              <a:buFontTx/>
              <a:buAutoNum type="arabicPeriod"/>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Unity</a:t>
            </a:r>
            <a:r>
              <a:rPr lang="en-US" altLang="en-US" sz="3200">
                <a:solidFill>
                  <a:srgbClr val="FFFF00"/>
                </a:solidFill>
                <a:effectLst>
                  <a:outerShdw blurRad="38100" dist="38100" dir="2700000" algn="tl">
                    <a:srgbClr val="000000"/>
                  </a:outerShdw>
                </a:effectLst>
              </a:rPr>
              <a:t> of the Bible.</a:t>
            </a:r>
          </a:p>
          <a:p>
            <a:pPr>
              <a:lnSpc>
                <a:spcPct val="90000"/>
              </a:lnSpc>
              <a:spcBef>
                <a:spcPct val="75000"/>
              </a:spcBef>
              <a:buFontTx/>
              <a:buAutoNum type="arabicPeriod"/>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Fulfilled Prophecies</a:t>
            </a:r>
            <a:r>
              <a:rPr lang="en-US" altLang="en-US" sz="3200">
                <a:solidFill>
                  <a:srgbClr val="FFFF00"/>
                </a:solidFill>
                <a:effectLst>
                  <a:outerShdw blurRad="38100" dist="38100" dir="2700000" algn="tl">
                    <a:srgbClr val="000000"/>
                  </a:outerShdw>
                </a:effectLst>
              </a:rPr>
              <a:t> of the Bible.</a:t>
            </a:r>
          </a:p>
          <a:p>
            <a:pPr>
              <a:lnSpc>
                <a:spcPct val="90000"/>
              </a:lnSpc>
              <a:spcBef>
                <a:spcPct val="75000"/>
              </a:spcBef>
              <a:buFontTx/>
              <a:buAutoNum type="arabicPeriod"/>
              <a:defRPr/>
            </a:pPr>
            <a:r>
              <a:rPr lang="en-US" altLang="en-US" sz="3200">
                <a:solidFill>
                  <a:srgbClr val="FFFF00"/>
                </a:solidFill>
                <a:effectLst>
                  <a:outerShdw blurRad="38100" dist="38100" dir="2700000" algn="tl">
                    <a:srgbClr val="000000"/>
                  </a:outerShdw>
                </a:effectLst>
              </a:rPr>
              <a:t> </a:t>
            </a:r>
            <a:r>
              <a:rPr lang="en-US" altLang="en-US" sz="3200" b="1">
                <a:solidFill>
                  <a:srgbClr val="FFFF00"/>
                </a:solidFill>
                <a:effectLst>
                  <a:outerShdw blurRad="38100" dist="38100" dir="2700000" algn="tl">
                    <a:srgbClr val="000000"/>
                  </a:outerShdw>
                </a:effectLst>
              </a:rPr>
              <a:t>Archaeology</a:t>
            </a:r>
            <a:r>
              <a:rPr lang="en-US" altLang="en-US" sz="3200">
                <a:solidFill>
                  <a:srgbClr val="FFFF00"/>
                </a:solidFill>
                <a:effectLst>
                  <a:outerShdw blurRad="38100" dist="38100" dir="2700000" algn="tl">
                    <a:srgbClr val="000000"/>
                  </a:outerShdw>
                </a:effectLst>
              </a:rPr>
              <a:t> supports the Bible.</a:t>
            </a:r>
          </a:p>
          <a:p>
            <a:pPr>
              <a:lnSpc>
                <a:spcPct val="90000"/>
              </a:lnSpc>
              <a:spcBef>
                <a:spcPct val="75000"/>
              </a:spcBef>
              <a:buFontTx/>
              <a:buAutoNum type="arabicPeriod"/>
              <a:defRPr/>
            </a:pPr>
            <a:r>
              <a:rPr lang="en-US" altLang="en-US" sz="3200">
                <a:solidFill>
                  <a:srgbClr val="FFFF00"/>
                </a:solidFill>
                <a:effectLst>
                  <a:outerShdw blurRad="38100" dist="38100" dir="2700000" algn="tl">
                    <a:srgbClr val="000000"/>
                  </a:outerShdw>
                </a:effectLst>
              </a:rPr>
              <a:t> </a:t>
            </a:r>
            <a:r>
              <a:rPr lang="en-US" altLang="en-US" sz="3200" b="1">
                <a:solidFill>
                  <a:srgbClr val="FFFF00"/>
                </a:solidFill>
                <a:effectLst>
                  <a:outerShdw blurRad="38100" dist="38100" dir="2700000" algn="tl">
                    <a:srgbClr val="000000"/>
                  </a:outerShdw>
                </a:effectLst>
              </a:rPr>
              <a:t>Scientific Accuracy</a:t>
            </a:r>
            <a:r>
              <a:rPr lang="en-US" altLang="en-US" sz="3200">
                <a:solidFill>
                  <a:srgbClr val="FFFF00"/>
                </a:solidFill>
                <a:effectLst>
                  <a:outerShdw blurRad="38100" dist="38100" dir="2700000" algn="tl">
                    <a:srgbClr val="000000"/>
                  </a:outerShdw>
                </a:effectLst>
              </a:rPr>
              <a:t> of the Bible.</a:t>
            </a:r>
          </a:p>
          <a:p>
            <a:pPr>
              <a:lnSpc>
                <a:spcPct val="90000"/>
              </a:lnSpc>
              <a:spcBef>
                <a:spcPct val="75000"/>
              </a:spcBef>
              <a:buFontTx/>
              <a:buAutoNum type="arabicPeriod"/>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Moral Standard</a:t>
            </a:r>
            <a:r>
              <a:rPr lang="en-US" altLang="en-US" sz="3200">
                <a:solidFill>
                  <a:srgbClr val="FFFF00"/>
                </a:solidFill>
                <a:effectLst>
                  <a:outerShdw blurRad="38100" dist="38100" dir="2700000" algn="tl">
                    <a:srgbClr val="000000"/>
                  </a:outerShdw>
                </a:effectLst>
              </a:rPr>
              <a:t> of the Bible.</a:t>
            </a:r>
            <a:endParaRPr lang="en-US" altLang="en-US" sz="2800">
              <a:solidFill>
                <a:schemeClr val="bg1"/>
              </a:solidFill>
              <a:effectLst>
                <a:outerShdw blurRad="38100" dist="38100" dir="2700000" algn="tl">
                  <a:srgbClr val="000000"/>
                </a:outerShdw>
              </a:effectLst>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Is The Bible From God Or Man?</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Is The Bible From God Or Man?</a:t>
            </a:r>
          </a:p>
        </p:txBody>
      </p:sp>
      <p:sp>
        <p:nvSpPr>
          <p:cNvPr id="294915" name="Text Box 3"/>
          <p:cNvSpPr txBox="1">
            <a:spLocks noChangeArrowheads="1"/>
          </p:cNvSpPr>
          <p:nvPr/>
        </p:nvSpPr>
        <p:spPr bwMode="auto">
          <a:xfrm>
            <a:off x="685800" y="1371600"/>
            <a:ext cx="80772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We must make a decision about the Bible.</a:t>
            </a:r>
            <a:endParaRPr lang="en-US" altLang="en-US" sz="2400">
              <a:solidFill>
                <a:srgbClr val="00FFFF"/>
              </a:solidFill>
              <a:effectLst>
                <a:outerShdw blurRad="38100" dist="38100" dir="2700000" algn="tl">
                  <a:srgbClr val="000000"/>
                </a:outerShdw>
              </a:effectLst>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Is The Bible From God Or Man?</a:t>
            </a:r>
          </a:p>
        </p:txBody>
      </p:sp>
      <p:sp>
        <p:nvSpPr>
          <p:cNvPr id="295939" name="Text Box 3"/>
          <p:cNvSpPr txBox="1">
            <a:spLocks noChangeArrowheads="1"/>
          </p:cNvSpPr>
          <p:nvPr/>
        </p:nvSpPr>
        <p:spPr bwMode="auto">
          <a:xfrm>
            <a:off x="685800" y="1371600"/>
            <a:ext cx="80772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We must make a decision about the Bible.</a:t>
            </a:r>
          </a:p>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We have only 2 choices:</a:t>
            </a:r>
          </a:p>
          <a:p>
            <a:pPr>
              <a:lnSpc>
                <a:spcPct val="90000"/>
              </a:lnSpc>
              <a:spcBef>
                <a:spcPct val="30000"/>
              </a:spcBef>
              <a:defRPr/>
            </a:pPr>
            <a:endParaRPr lang="en-US" altLang="en-US" sz="2400">
              <a:solidFill>
                <a:srgbClr val="00FFFF"/>
              </a:solidFill>
              <a:effectLst>
                <a:outerShdw blurRad="38100" dist="38100" dir="2700000" algn="tl">
                  <a:srgbClr val="000000"/>
                </a:outerShdw>
              </a:effectLst>
            </a:endParaRP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Is The Bible From God Or Man?</a:t>
            </a:r>
          </a:p>
        </p:txBody>
      </p:sp>
      <p:sp>
        <p:nvSpPr>
          <p:cNvPr id="296963" name="Text Box 3"/>
          <p:cNvSpPr txBox="1">
            <a:spLocks noChangeArrowheads="1"/>
          </p:cNvSpPr>
          <p:nvPr/>
        </p:nvSpPr>
        <p:spPr bwMode="auto">
          <a:xfrm>
            <a:off x="685800" y="1371600"/>
            <a:ext cx="8077200" cy="288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We must make a decision about the Bible.</a:t>
            </a:r>
          </a:p>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We have only 2 choices:</a:t>
            </a:r>
          </a:p>
          <a:p>
            <a:pPr lvl="1">
              <a:lnSpc>
                <a:spcPct val="90000"/>
              </a:lnSpc>
              <a:spcBef>
                <a:spcPct val="30000"/>
              </a:spcBef>
              <a:buClr>
                <a:schemeClr val="bg1"/>
              </a:buClr>
              <a:buFontTx/>
              <a:buAutoNum type="arabicPeriod"/>
              <a:defRPr/>
            </a:pPr>
            <a:r>
              <a:rPr lang="en-US" altLang="en-US" sz="2800">
                <a:solidFill>
                  <a:schemeClr val="bg1"/>
                </a:solidFill>
                <a:effectLst>
                  <a:outerShdw blurRad="38100" dist="38100" dir="2700000" algn="tl">
                    <a:srgbClr val="000000"/>
                  </a:outerShdw>
                </a:effectLst>
              </a:rPr>
              <a:t>Is it the product of an all-knowing, all-powerful God?</a:t>
            </a:r>
          </a:p>
          <a:p>
            <a:pPr>
              <a:lnSpc>
                <a:spcPct val="90000"/>
              </a:lnSpc>
              <a:spcBef>
                <a:spcPct val="30000"/>
              </a:spcBef>
              <a:defRPr/>
            </a:pPr>
            <a:endParaRPr lang="en-US" altLang="en-US" sz="2400">
              <a:solidFill>
                <a:srgbClr val="00FFFF"/>
              </a:solidFill>
              <a:effectLst>
                <a:outerShdw blurRad="38100" dist="38100" dir="2700000" algn="tl">
                  <a:srgbClr val="000000"/>
                </a:outerShdw>
              </a:effectLst>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Is The Bible From God Or Man?</a:t>
            </a:r>
          </a:p>
        </p:txBody>
      </p:sp>
      <p:sp>
        <p:nvSpPr>
          <p:cNvPr id="297987" name="Text Box 3"/>
          <p:cNvSpPr txBox="1">
            <a:spLocks noChangeArrowheads="1"/>
          </p:cNvSpPr>
          <p:nvPr/>
        </p:nvSpPr>
        <p:spPr bwMode="auto">
          <a:xfrm>
            <a:off x="685800" y="1371600"/>
            <a:ext cx="8077200" cy="332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We must make a decision about the Bible.</a:t>
            </a:r>
          </a:p>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We have only 2 choices:</a:t>
            </a:r>
          </a:p>
          <a:p>
            <a:pPr lvl="1">
              <a:lnSpc>
                <a:spcPct val="90000"/>
              </a:lnSpc>
              <a:spcBef>
                <a:spcPct val="30000"/>
              </a:spcBef>
              <a:buClr>
                <a:schemeClr val="bg1"/>
              </a:buClr>
              <a:buFontTx/>
              <a:buAutoNum type="arabicPeriod"/>
              <a:defRPr/>
            </a:pPr>
            <a:r>
              <a:rPr lang="en-US" altLang="en-US" sz="2800">
                <a:solidFill>
                  <a:schemeClr val="bg1"/>
                </a:solidFill>
                <a:effectLst>
                  <a:outerShdw blurRad="38100" dist="38100" dir="2700000" algn="tl">
                    <a:srgbClr val="000000"/>
                  </a:outerShdw>
                </a:effectLst>
              </a:rPr>
              <a:t>Is it the product of an all-knowing, all-powerful God?</a:t>
            </a:r>
          </a:p>
          <a:p>
            <a:pPr lvl="2">
              <a:lnSpc>
                <a:spcPct val="90000"/>
              </a:lnSpc>
              <a:spcBef>
                <a:spcPct val="30000"/>
              </a:spcBef>
              <a:buClr>
                <a:srgbClr val="FFFF00"/>
              </a:buClr>
              <a:buFont typeface="Arial" charset="0"/>
              <a:buChar char="–"/>
              <a:defRPr/>
            </a:pPr>
            <a:r>
              <a:rPr lang="en-US" altLang="en-US" sz="2400">
                <a:solidFill>
                  <a:srgbClr val="FFFF00"/>
                </a:solidFill>
                <a:effectLst>
                  <a:outerShdw blurRad="38100" dist="38100" dir="2700000" algn="tl">
                    <a:srgbClr val="000000"/>
                  </a:outerShdw>
                </a:effectLst>
              </a:rPr>
              <a:t>If so, all of the evidence makes sense.</a:t>
            </a:r>
          </a:p>
          <a:p>
            <a:pPr>
              <a:lnSpc>
                <a:spcPct val="90000"/>
              </a:lnSpc>
              <a:spcBef>
                <a:spcPct val="30000"/>
              </a:spcBef>
              <a:defRPr/>
            </a:pPr>
            <a:endParaRPr lang="en-US" altLang="en-US" sz="2400">
              <a:solidFill>
                <a:srgbClr val="FFFF00"/>
              </a:solidFill>
              <a:effectLst>
                <a:outerShdw blurRad="38100" dist="38100" dir="2700000" algn="tl">
                  <a:srgbClr val="000000"/>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The Need For A Revelation</a:t>
            </a:r>
          </a:p>
        </p:txBody>
      </p:sp>
      <p:sp>
        <p:nvSpPr>
          <p:cNvPr id="121859" name="Text Box 3"/>
          <p:cNvSpPr txBox="1">
            <a:spLocks noChangeArrowheads="1"/>
          </p:cNvSpPr>
          <p:nvPr/>
        </p:nvSpPr>
        <p:spPr bwMode="auto">
          <a:xfrm>
            <a:off x="685800" y="1676400"/>
            <a:ext cx="8077200"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Man is limited.</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 knowledge.</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 time.</a:t>
            </a:r>
            <a:r>
              <a:rPr lang="en-US" altLang="en-US" sz="2800" i="1">
                <a:solidFill>
                  <a:schemeClr val="bg1"/>
                </a:solidFill>
              </a:rPr>
              <a:t>	</a:t>
            </a:r>
            <a:endParaRPr lang="en-US" altLang="en-US" sz="2800">
              <a:solidFill>
                <a:srgbClr val="FFFF00"/>
              </a:solidFill>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Is The Bible From God Or Man?</a:t>
            </a:r>
          </a:p>
        </p:txBody>
      </p:sp>
      <p:sp>
        <p:nvSpPr>
          <p:cNvPr id="299011" name="Text Box 3"/>
          <p:cNvSpPr txBox="1">
            <a:spLocks noChangeArrowheads="1"/>
          </p:cNvSpPr>
          <p:nvPr/>
        </p:nvSpPr>
        <p:spPr bwMode="auto">
          <a:xfrm>
            <a:off x="685800" y="1371600"/>
            <a:ext cx="8077200" cy="376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We must make a decision about the Bible.</a:t>
            </a:r>
          </a:p>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We have only 2 choices:</a:t>
            </a:r>
          </a:p>
          <a:p>
            <a:pPr lvl="1">
              <a:lnSpc>
                <a:spcPct val="90000"/>
              </a:lnSpc>
              <a:spcBef>
                <a:spcPct val="30000"/>
              </a:spcBef>
              <a:buClr>
                <a:schemeClr val="bg1"/>
              </a:buClr>
              <a:buFontTx/>
              <a:buAutoNum type="arabicPeriod"/>
              <a:defRPr/>
            </a:pPr>
            <a:r>
              <a:rPr lang="en-US" altLang="en-US" sz="2800">
                <a:solidFill>
                  <a:schemeClr val="bg1"/>
                </a:solidFill>
                <a:effectLst>
                  <a:outerShdw blurRad="38100" dist="38100" dir="2700000" algn="tl">
                    <a:srgbClr val="000000"/>
                  </a:outerShdw>
                </a:effectLst>
              </a:rPr>
              <a:t>Is it the product of an all-knowing, all-powerful God?</a:t>
            </a:r>
          </a:p>
          <a:p>
            <a:pPr lvl="2">
              <a:lnSpc>
                <a:spcPct val="90000"/>
              </a:lnSpc>
              <a:spcBef>
                <a:spcPct val="30000"/>
              </a:spcBef>
              <a:buClr>
                <a:srgbClr val="FFFF00"/>
              </a:buClr>
              <a:buFont typeface="Arial" charset="0"/>
              <a:buChar char="–"/>
              <a:defRPr/>
            </a:pPr>
            <a:r>
              <a:rPr lang="en-US" altLang="en-US" sz="2400">
                <a:solidFill>
                  <a:srgbClr val="FFFF00"/>
                </a:solidFill>
                <a:effectLst>
                  <a:outerShdw blurRad="38100" dist="38100" dir="2700000" algn="tl">
                    <a:srgbClr val="000000"/>
                  </a:outerShdw>
                </a:effectLst>
              </a:rPr>
              <a:t>If so, all of the evidence makes sense.</a:t>
            </a:r>
          </a:p>
          <a:p>
            <a:pPr lvl="2">
              <a:lnSpc>
                <a:spcPct val="90000"/>
              </a:lnSpc>
              <a:spcBef>
                <a:spcPct val="30000"/>
              </a:spcBef>
              <a:buClr>
                <a:srgbClr val="FFFF00"/>
              </a:buClr>
              <a:buFont typeface="Arial" charset="0"/>
              <a:buChar char="–"/>
              <a:defRPr/>
            </a:pPr>
            <a:r>
              <a:rPr lang="en-US" altLang="en-US" sz="2400">
                <a:solidFill>
                  <a:srgbClr val="FFFF00"/>
                </a:solidFill>
                <a:effectLst>
                  <a:outerShdw blurRad="38100" dist="38100" dir="2700000" algn="tl">
                    <a:srgbClr val="000000"/>
                  </a:outerShdw>
                </a:effectLst>
              </a:rPr>
              <a:t>This explanation fits the evidence.</a:t>
            </a:r>
          </a:p>
          <a:p>
            <a:pPr>
              <a:lnSpc>
                <a:spcPct val="90000"/>
              </a:lnSpc>
              <a:spcBef>
                <a:spcPct val="30000"/>
              </a:spcBef>
              <a:buFontTx/>
              <a:buChar char="•"/>
              <a:defRPr/>
            </a:pPr>
            <a:endParaRPr lang="en-US" altLang="en-US" sz="2400">
              <a:solidFill>
                <a:srgbClr val="FFFF00"/>
              </a:solidFill>
              <a:effectLst>
                <a:outerShdw blurRad="38100" dist="38100" dir="2700000" algn="tl">
                  <a:srgbClr val="000000"/>
                </a:outerShdw>
              </a:effectLst>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Is The Bible From God Or Man?</a:t>
            </a:r>
          </a:p>
        </p:txBody>
      </p:sp>
      <p:sp>
        <p:nvSpPr>
          <p:cNvPr id="300035" name="Text Box 3"/>
          <p:cNvSpPr txBox="1">
            <a:spLocks noChangeArrowheads="1"/>
          </p:cNvSpPr>
          <p:nvPr/>
        </p:nvSpPr>
        <p:spPr bwMode="auto">
          <a:xfrm>
            <a:off x="685800" y="1371600"/>
            <a:ext cx="8077200" cy="288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We must make a decision about the Bible.</a:t>
            </a:r>
          </a:p>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We have only 2 choices:</a:t>
            </a:r>
          </a:p>
          <a:p>
            <a:pPr lvl="1">
              <a:lnSpc>
                <a:spcPct val="90000"/>
              </a:lnSpc>
              <a:spcBef>
                <a:spcPct val="30000"/>
              </a:spcBef>
              <a:buClr>
                <a:schemeClr val="bg1"/>
              </a:buClr>
              <a:buFontTx/>
              <a:buAutoNum type="arabicPeriod"/>
              <a:defRPr/>
            </a:pPr>
            <a:r>
              <a:rPr lang="en-US" altLang="en-US" sz="2800">
                <a:solidFill>
                  <a:schemeClr val="bg1"/>
                </a:solidFill>
                <a:effectLst>
                  <a:outerShdw blurRad="38100" dist="38100" dir="2700000" algn="tl">
                    <a:srgbClr val="000000"/>
                  </a:outerShdw>
                </a:effectLst>
              </a:rPr>
              <a:t>Is it the product of an all-knowing, all-powerful God?</a:t>
            </a:r>
          </a:p>
          <a:p>
            <a:pPr>
              <a:lnSpc>
                <a:spcPct val="90000"/>
              </a:lnSpc>
              <a:spcBef>
                <a:spcPct val="30000"/>
              </a:spcBef>
              <a:defRPr/>
            </a:pPr>
            <a:endParaRPr lang="en-US" altLang="en-US" sz="2400">
              <a:solidFill>
                <a:srgbClr val="00FFFF"/>
              </a:solidFill>
              <a:effectLst>
                <a:outerShdw blurRad="38100" dist="38100" dir="2700000" algn="tl">
                  <a:srgbClr val="000000"/>
                </a:outerShdw>
              </a:effectLst>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Is The Bible From God Or Man?</a:t>
            </a:r>
          </a:p>
        </p:txBody>
      </p:sp>
      <p:sp>
        <p:nvSpPr>
          <p:cNvPr id="99331" name="Text Box 3"/>
          <p:cNvSpPr txBox="1">
            <a:spLocks noChangeArrowheads="1"/>
          </p:cNvSpPr>
          <p:nvPr/>
        </p:nvSpPr>
        <p:spPr bwMode="auto">
          <a:xfrm>
            <a:off x="685800" y="1371600"/>
            <a:ext cx="807720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We must make a decision about the Bible.</a:t>
            </a:r>
          </a:p>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We have only 2 choices:</a:t>
            </a:r>
          </a:p>
          <a:p>
            <a:pPr lvl="1">
              <a:lnSpc>
                <a:spcPct val="90000"/>
              </a:lnSpc>
              <a:spcBef>
                <a:spcPct val="30000"/>
              </a:spcBef>
              <a:buClr>
                <a:schemeClr val="bg1"/>
              </a:buClr>
              <a:buFontTx/>
              <a:buAutoNum type="arabicPeriod"/>
              <a:defRPr/>
            </a:pPr>
            <a:r>
              <a:rPr lang="en-US" altLang="en-US" sz="2800">
                <a:solidFill>
                  <a:schemeClr val="bg1"/>
                </a:solidFill>
                <a:effectLst>
                  <a:outerShdw blurRad="38100" dist="38100" dir="2700000" algn="tl">
                    <a:srgbClr val="000000"/>
                  </a:outerShdw>
                </a:effectLst>
              </a:rPr>
              <a:t>Is it the product of an all-knowing, all-powerful God?</a:t>
            </a:r>
          </a:p>
          <a:p>
            <a:pPr lvl="1">
              <a:lnSpc>
                <a:spcPct val="90000"/>
              </a:lnSpc>
              <a:spcBef>
                <a:spcPct val="30000"/>
              </a:spcBef>
              <a:buClr>
                <a:schemeClr val="bg1"/>
              </a:buClr>
              <a:buFontTx/>
              <a:buAutoNum type="arabicPeriod"/>
              <a:defRPr/>
            </a:pPr>
            <a:r>
              <a:rPr lang="en-US" altLang="en-US" sz="2800">
                <a:solidFill>
                  <a:schemeClr val="bg1"/>
                </a:solidFill>
                <a:effectLst>
                  <a:outerShdw blurRad="38100" dist="38100" dir="2700000" algn="tl">
                    <a:srgbClr val="000000"/>
                  </a:outerShdw>
                </a:effectLst>
              </a:rPr>
              <a:t>Is it the product of mere men?</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Is The Bible From God Or Man?</a:t>
            </a:r>
          </a:p>
        </p:txBody>
      </p:sp>
      <p:sp>
        <p:nvSpPr>
          <p:cNvPr id="301059" name="Text Box 3"/>
          <p:cNvSpPr txBox="1">
            <a:spLocks noChangeArrowheads="1"/>
          </p:cNvSpPr>
          <p:nvPr/>
        </p:nvSpPr>
        <p:spPr bwMode="auto">
          <a:xfrm>
            <a:off x="685800" y="1371600"/>
            <a:ext cx="8077200"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We must make a decision about the Bible.</a:t>
            </a:r>
          </a:p>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We have only 2 choices:</a:t>
            </a:r>
          </a:p>
          <a:p>
            <a:pPr lvl="1">
              <a:lnSpc>
                <a:spcPct val="90000"/>
              </a:lnSpc>
              <a:spcBef>
                <a:spcPct val="30000"/>
              </a:spcBef>
              <a:buClr>
                <a:schemeClr val="bg1"/>
              </a:buClr>
              <a:buFontTx/>
              <a:buAutoNum type="arabicPeriod"/>
              <a:defRPr/>
            </a:pPr>
            <a:r>
              <a:rPr lang="en-US" altLang="en-US" sz="2800">
                <a:solidFill>
                  <a:schemeClr val="bg1"/>
                </a:solidFill>
                <a:effectLst>
                  <a:outerShdw blurRad="38100" dist="38100" dir="2700000" algn="tl">
                    <a:srgbClr val="000000"/>
                  </a:outerShdw>
                </a:effectLst>
              </a:rPr>
              <a:t>Is it the product of an all-knowing, all-powerful God?</a:t>
            </a:r>
          </a:p>
          <a:p>
            <a:pPr lvl="1">
              <a:lnSpc>
                <a:spcPct val="90000"/>
              </a:lnSpc>
              <a:spcBef>
                <a:spcPct val="30000"/>
              </a:spcBef>
              <a:buClr>
                <a:schemeClr val="bg1"/>
              </a:buClr>
              <a:buFontTx/>
              <a:buAutoNum type="arabicPeriod"/>
              <a:defRPr/>
            </a:pPr>
            <a:r>
              <a:rPr lang="en-US" altLang="en-US" sz="2800">
                <a:solidFill>
                  <a:schemeClr val="bg1"/>
                </a:solidFill>
                <a:effectLst>
                  <a:outerShdw blurRad="38100" dist="38100" dir="2700000" algn="tl">
                    <a:srgbClr val="000000"/>
                  </a:outerShdw>
                </a:effectLst>
              </a:rPr>
              <a:t>Is it the product of mere men?</a:t>
            </a:r>
          </a:p>
          <a:p>
            <a:pPr lvl="2">
              <a:lnSpc>
                <a:spcPct val="90000"/>
              </a:lnSpc>
              <a:spcBef>
                <a:spcPct val="30000"/>
              </a:spcBef>
              <a:buClr>
                <a:srgbClr val="FFFF00"/>
              </a:buClr>
              <a:buFont typeface="Arial" charset="0"/>
              <a:buChar char="–"/>
              <a:defRPr/>
            </a:pPr>
            <a:r>
              <a:rPr lang="en-US" altLang="en-US" sz="2400">
                <a:solidFill>
                  <a:srgbClr val="FFFF00"/>
                </a:solidFill>
                <a:effectLst>
                  <a:outerShdw blurRad="38100" dist="38100" dir="2700000" algn="tl">
                    <a:srgbClr val="000000"/>
                  </a:outerShdw>
                </a:effectLst>
              </a:rPr>
              <a:t>These men would be liars.</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Is The Bible From God Or Man?</a:t>
            </a:r>
          </a:p>
        </p:txBody>
      </p:sp>
      <p:sp>
        <p:nvSpPr>
          <p:cNvPr id="302083" name="Text Box 3"/>
          <p:cNvSpPr txBox="1">
            <a:spLocks noChangeArrowheads="1"/>
          </p:cNvSpPr>
          <p:nvPr/>
        </p:nvSpPr>
        <p:spPr bwMode="auto">
          <a:xfrm>
            <a:off x="685800" y="1371600"/>
            <a:ext cx="8077200"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We must make a decision about the Bible.</a:t>
            </a:r>
          </a:p>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We have only 2 choices:</a:t>
            </a:r>
          </a:p>
          <a:p>
            <a:pPr lvl="1">
              <a:lnSpc>
                <a:spcPct val="90000"/>
              </a:lnSpc>
              <a:spcBef>
                <a:spcPct val="30000"/>
              </a:spcBef>
              <a:buClr>
                <a:schemeClr val="bg1"/>
              </a:buClr>
              <a:buFontTx/>
              <a:buAutoNum type="arabicPeriod"/>
              <a:defRPr/>
            </a:pPr>
            <a:r>
              <a:rPr lang="en-US" altLang="en-US" sz="2800">
                <a:solidFill>
                  <a:schemeClr val="bg1"/>
                </a:solidFill>
                <a:effectLst>
                  <a:outerShdw blurRad="38100" dist="38100" dir="2700000" algn="tl">
                    <a:srgbClr val="000000"/>
                  </a:outerShdw>
                </a:effectLst>
              </a:rPr>
              <a:t>Is it the product of an all-knowing, all-powerful God?</a:t>
            </a:r>
          </a:p>
          <a:p>
            <a:pPr lvl="1">
              <a:lnSpc>
                <a:spcPct val="90000"/>
              </a:lnSpc>
              <a:spcBef>
                <a:spcPct val="30000"/>
              </a:spcBef>
              <a:buClr>
                <a:schemeClr val="bg1"/>
              </a:buClr>
              <a:buFontTx/>
              <a:buAutoNum type="arabicPeriod"/>
              <a:defRPr/>
            </a:pPr>
            <a:r>
              <a:rPr lang="en-US" altLang="en-US" sz="2800">
                <a:solidFill>
                  <a:schemeClr val="bg1"/>
                </a:solidFill>
                <a:effectLst>
                  <a:outerShdw blurRad="38100" dist="38100" dir="2700000" algn="tl">
                    <a:srgbClr val="000000"/>
                  </a:outerShdw>
                </a:effectLst>
              </a:rPr>
              <a:t>Is it the product of mere men?</a:t>
            </a:r>
          </a:p>
          <a:p>
            <a:pPr lvl="2">
              <a:lnSpc>
                <a:spcPct val="90000"/>
              </a:lnSpc>
              <a:spcBef>
                <a:spcPct val="30000"/>
              </a:spcBef>
              <a:buClr>
                <a:srgbClr val="FFFF00"/>
              </a:buClr>
              <a:buFont typeface="Arial" charset="0"/>
              <a:buChar char="–"/>
              <a:defRPr/>
            </a:pPr>
            <a:r>
              <a:rPr lang="en-US" altLang="en-US" sz="2400">
                <a:solidFill>
                  <a:srgbClr val="FFFF00"/>
                </a:solidFill>
                <a:effectLst>
                  <a:outerShdw blurRad="38100" dist="38100" dir="2700000" algn="tl">
                    <a:srgbClr val="000000"/>
                  </a:outerShdw>
                </a:effectLst>
              </a:rPr>
              <a:t>These men would be liars.</a:t>
            </a:r>
          </a:p>
          <a:p>
            <a:pPr lvl="2">
              <a:lnSpc>
                <a:spcPct val="90000"/>
              </a:lnSpc>
              <a:spcBef>
                <a:spcPct val="30000"/>
              </a:spcBef>
              <a:buClr>
                <a:srgbClr val="FFFF00"/>
              </a:buClr>
              <a:buFont typeface="Arial" charset="0"/>
              <a:buChar char="–"/>
              <a:defRPr/>
            </a:pPr>
            <a:r>
              <a:rPr lang="en-US" altLang="en-US" sz="2400">
                <a:solidFill>
                  <a:srgbClr val="FFFF00"/>
                </a:solidFill>
                <a:effectLst>
                  <a:outerShdw blurRad="38100" dist="38100" dir="2700000" algn="tl">
                    <a:srgbClr val="000000"/>
                  </a:outerShdw>
                </a:effectLst>
              </a:rPr>
              <a:t>These men would be self-condemned.</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Is The Bible From God Or Man?</a:t>
            </a:r>
          </a:p>
        </p:txBody>
      </p:sp>
      <p:sp>
        <p:nvSpPr>
          <p:cNvPr id="303107" name="Text Box 3"/>
          <p:cNvSpPr txBox="1">
            <a:spLocks noChangeArrowheads="1"/>
          </p:cNvSpPr>
          <p:nvPr/>
        </p:nvSpPr>
        <p:spPr bwMode="auto">
          <a:xfrm>
            <a:off x="685800" y="1371600"/>
            <a:ext cx="80772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We must make a decision about the Bible.</a:t>
            </a:r>
          </a:p>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We have only 2 choices:</a:t>
            </a:r>
          </a:p>
          <a:p>
            <a:pPr lvl="1">
              <a:lnSpc>
                <a:spcPct val="90000"/>
              </a:lnSpc>
              <a:spcBef>
                <a:spcPct val="30000"/>
              </a:spcBef>
              <a:buClr>
                <a:schemeClr val="bg1"/>
              </a:buClr>
              <a:buFontTx/>
              <a:buAutoNum type="arabicPeriod"/>
              <a:defRPr/>
            </a:pPr>
            <a:r>
              <a:rPr lang="en-US" altLang="en-US" sz="2800">
                <a:solidFill>
                  <a:schemeClr val="bg1"/>
                </a:solidFill>
                <a:effectLst>
                  <a:outerShdw blurRad="38100" dist="38100" dir="2700000" algn="tl">
                    <a:srgbClr val="000000"/>
                  </a:outerShdw>
                </a:effectLst>
              </a:rPr>
              <a:t>Is it the product of an all-knowing, all-powerful God?</a:t>
            </a:r>
          </a:p>
          <a:p>
            <a:pPr lvl="1">
              <a:lnSpc>
                <a:spcPct val="90000"/>
              </a:lnSpc>
              <a:spcBef>
                <a:spcPct val="30000"/>
              </a:spcBef>
              <a:buClr>
                <a:schemeClr val="bg1"/>
              </a:buClr>
              <a:buFontTx/>
              <a:buAutoNum type="arabicPeriod"/>
              <a:defRPr/>
            </a:pPr>
            <a:r>
              <a:rPr lang="en-US" altLang="en-US" sz="2800">
                <a:solidFill>
                  <a:schemeClr val="bg1"/>
                </a:solidFill>
                <a:effectLst>
                  <a:outerShdw blurRad="38100" dist="38100" dir="2700000" algn="tl">
                    <a:srgbClr val="000000"/>
                  </a:outerShdw>
                </a:effectLst>
              </a:rPr>
              <a:t>Is it the product of mere men?</a:t>
            </a:r>
          </a:p>
          <a:p>
            <a:pPr lvl="2">
              <a:lnSpc>
                <a:spcPct val="90000"/>
              </a:lnSpc>
              <a:spcBef>
                <a:spcPct val="30000"/>
              </a:spcBef>
              <a:buClr>
                <a:srgbClr val="FFFF00"/>
              </a:buClr>
              <a:buFont typeface="Arial" charset="0"/>
              <a:buChar char="–"/>
              <a:defRPr/>
            </a:pPr>
            <a:r>
              <a:rPr lang="en-US" altLang="en-US" sz="2400">
                <a:solidFill>
                  <a:srgbClr val="FFFF00"/>
                </a:solidFill>
                <a:effectLst>
                  <a:outerShdw blurRad="38100" dist="38100" dir="2700000" algn="tl">
                    <a:srgbClr val="000000"/>
                  </a:outerShdw>
                </a:effectLst>
              </a:rPr>
              <a:t>These men would be liars.</a:t>
            </a:r>
          </a:p>
          <a:p>
            <a:pPr lvl="2">
              <a:lnSpc>
                <a:spcPct val="90000"/>
              </a:lnSpc>
              <a:spcBef>
                <a:spcPct val="30000"/>
              </a:spcBef>
              <a:buClr>
                <a:srgbClr val="FFFF00"/>
              </a:buClr>
              <a:buFont typeface="Arial" charset="0"/>
              <a:buChar char="–"/>
              <a:defRPr/>
            </a:pPr>
            <a:r>
              <a:rPr lang="en-US" altLang="en-US" sz="2400">
                <a:solidFill>
                  <a:srgbClr val="FFFF00"/>
                </a:solidFill>
                <a:effectLst>
                  <a:outerShdw blurRad="38100" dist="38100" dir="2700000" algn="tl">
                    <a:srgbClr val="000000"/>
                  </a:outerShdw>
                </a:effectLst>
              </a:rPr>
              <a:t>These men would be self-condemned.</a:t>
            </a:r>
          </a:p>
          <a:p>
            <a:pPr lvl="2">
              <a:lnSpc>
                <a:spcPct val="90000"/>
              </a:lnSpc>
              <a:spcBef>
                <a:spcPct val="30000"/>
              </a:spcBef>
              <a:buClr>
                <a:srgbClr val="FFFF00"/>
              </a:buClr>
              <a:buFont typeface="Arial" charset="0"/>
              <a:buChar char="–"/>
              <a:defRPr/>
            </a:pPr>
            <a:r>
              <a:rPr lang="en-US" altLang="en-US" sz="2400">
                <a:solidFill>
                  <a:srgbClr val="FFFF00"/>
                </a:solidFill>
                <a:effectLst>
                  <a:outerShdw blurRad="38100" dist="38100" dir="2700000" algn="tl">
                    <a:srgbClr val="000000"/>
                  </a:outerShdw>
                </a:effectLst>
              </a:rPr>
              <a:t>These self-condemned liars would have managed to devise the highest moral standard.</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Is The Bible From God Or Man?</a:t>
            </a:r>
          </a:p>
        </p:txBody>
      </p:sp>
      <p:sp>
        <p:nvSpPr>
          <p:cNvPr id="304131" name="Text Box 3"/>
          <p:cNvSpPr txBox="1">
            <a:spLocks noChangeArrowheads="1"/>
          </p:cNvSpPr>
          <p:nvPr/>
        </p:nvSpPr>
        <p:spPr bwMode="auto">
          <a:xfrm>
            <a:off x="685800" y="1371600"/>
            <a:ext cx="8077200"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We must make a decision about the Bible.</a:t>
            </a:r>
          </a:p>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We have only 2 choices:</a:t>
            </a:r>
          </a:p>
          <a:p>
            <a:pPr lvl="1">
              <a:lnSpc>
                <a:spcPct val="90000"/>
              </a:lnSpc>
              <a:spcBef>
                <a:spcPct val="30000"/>
              </a:spcBef>
              <a:buClr>
                <a:schemeClr val="bg1"/>
              </a:buClr>
              <a:buFontTx/>
              <a:buAutoNum type="arabicPeriod"/>
              <a:defRPr/>
            </a:pPr>
            <a:r>
              <a:rPr lang="en-US" altLang="en-US" sz="2800">
                <a:solidFill>
                  <a:schemeClr val="bg1"/>
                </a:solidFill>
                <a:effectLst>
                  <a:outerShdw blurRad="38100" dist="38100" dir="2700000" algn="tl">
                    <a:srgbClr val="000000"/>
                  </a:outerShdw>
                </a:effectLst>
              </a:rPr>
              <a:t>Is it the product of an all-knowing, all-powerful God?</a:t>
            </a:r>
          </a:p>
          <a:p>
            <a:pPr lvl="1">
              <a:lnSpc>
                <a:spcPct val="90000"/>
              </a:lnSpc>
              <a:spcBef>
                <a:spcPct val="30000"/>
              </a:spcBef>
              <a:buClr>
                <a:schemeClr val="bg1"/>
              </a:buClr>
              <a:buFontTx/>
              <a:buAutoNum type="arabicPeriod"/>
              <a:defRPr/>
            </a:pPr>
            <a:r>
              <a:rPr lang="en-US" altLang="en-US" sz="2800">
                <a:solidFill>
                  <a:schemeClr val="bg1"/>
                </a:solidFill>
                <a:effectLst>
                  <a:outerShdw blurRad="38100" dist="38100" dir="2700000" algn="tl">
                    <a:srgbClr val="000000"/>
                  </a:outerShdw>
                </a:effectLst>
              </a:rPr>
              <a:t>Is it the product of mere men?</a:t>
            </a:r>
          </a:p>
          <a:p>
            <a:pPr lvl="2">
              <a:lnSpc>
                <a:spcPct val="90000"/>
              </a:lnSpc>
              <a:spcBef>
                <a:spcPct val="30000"/>
              </a:spcBef>
              <a:buClr>
                <a:srgbClr val="FFFF00"/>
              </a:buClr>
              <a:buFont typeface="Arial" charset="0"/>
              <a:buChar char="–"/>
              <a:defRPr/>
            </a:pPr>
            <a:r>
              <a:rPr lang="en-US" altLang="en-US" sz="2400">
                <a:solidFill>
                  <a:srgbClr val="FFFF00"/>
                </a:solidFill>
                <a:effectLst>
                  <a:outerShdw blurRad="38100" dist="38100" dir="2700000" algn="tl">
                    <a:srgbClr val="000000"/>
                  </a:outerShdw>
                </a:effectLst>
              </a:rPr>
              <a:t>These men would be liars.</a:t>
            </a:r>
          </a:p>
          <a:p>
            <a:pPr lvl="2">
              <a:lnSpc>
                <a:spcPct val="90000"/>
              </a:lnSpc>
              <a:spcBef>
                <a:spcPct val="30000"/>
              </a:spcBef>
              <a:buClr>
                <a:srgbClr val="FFFF00"/>
              </a:buClr>
              <a:buFont typeface="Arial" charset="0"/>
              <a:buChar char="–"/>
              <a:defRPr/>
            </a:pPr>
            <a:r>
              <a:rPr lang="en-US" altLang="en-US" sz="2400">
                <a:solidFill>
                  <a:srgbClr val="FFFF00"/>
                </a:solidFill>
                <a:effectLst>
                  <a:outerShdw blurRad="38100" dist="38100" dir="2700000" algn="tl">
                    <a:srgbClr val="000000"/>
                  </a:outerShdw>
                </a:effectLst>
              </a:rPr>
              <a:t>These men would be self-condemned.</a:t>
            </a:r>
          </a:p>
          <a:p>
            <a:pPr lvl="2">
              <a:lnSpc>
                <a:spcPct val="90000"/>
              </a:lnSpc>
              <a:spcBef>
                <a:spcPct val="30000"/>
              </a:spcBef>
              <a:buClr>
                <a:srgbClr val="FFFF00"/>
              </a:buClr>
              <a:buFont typeface="Arial" charset="0"/>
              <a:buChar char="–"/>
              <a:defRPr/>
            </a:pPr>
            <a:r>
              <a:rPr lang="en-US" altLang="en-US" sz="2400">
                <a:solidFill>
                  <a:srgbClr val="FFFF00"/>
                </a:solidFill>
                <a:effectLst>
                  <a:outerShdw blurRad="38100" dist="38100" dir="2700000" algn="tl">
                    <a:srgbClr val="000000"/>
                  </a:outerShdw>
                </a:effectLst>
              </a:rPr>
              <a:t>These self-condemned liars would have managed to devise the highest moral standard.</a:t>
            </a:r>
          </a:p>
          <a:p>
            <a:pPr lvl="2">
              <a:lnSpc>
                <a:spcPct val="90000"/>
              </a:lnSpc>
              <a:spcBef>
                <a:spcPct val="30000"/>
              </a:spcBef>
              <a:buClr>
                <a:srgbClr val="FFFF00"/>
              </a:buClr>
              <a:buFont typeface="Arial" charset="0"/>
              <a:buChar char="–"/>
              <a:defRPr/>
            </a:pPr>
            <a:r>
              <a:rPr lang="en-US" altLang="en-US" sz="2400">
                <a:solidFill>
                  <a:srgbClr val="FFFF00"/>
                </a:solidFill>
                <a:effectLst>
                  <a:outerShdw blurRad="38100" dist="38100" dir="2700000" algn="tl">
                    <a:srgbClr val="000000"/>
                  </a:outerShdw>
                </a:effectLst>
              </a:rPr>
              <a:t>A logical explanation would have to be given for the evidence.</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Is The Bible From God Or Man?</a:t>
            </a:r>
          </a:p>
        </p:txBody>
      </p:sp>
      <p:sp>
        <p:nvSpPr>
          <p:cNvPr id="306179" name="Text Box 3"/>
          <p:cNvSpPr txBox="1">
            <a:spLocks noChangeArrowheads="1"/>
          </p:cNvSpPr>
          <p:nvPr/>
        </p:nvSpPr>
        <p:spPr bwMode="auto">
          <a:xfrm>
            <a:off x="685800" y="1371600"/>
            <a:ext cx="807720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We must make a decision about the Bible.</a:t>
            </a:r>
          </a:p>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We have only 2 choices:</a:t>
            </a:r>
          </a:p>
          <a:p>
            <a:pPr lvl="1">
              <a:lnSpc>
                <a:spcPct val="90000"/>
              </a:lnSpc>
              <a:spcBef>
                <a:spcPct val="30000"/>
              </a:spcBef>
              <a:buClr>
                <a:schemeClr val="bg1"/>
              </a:buClr>
              <a:buFontTx/>
              <a:buAutoNum type="arabicPeriod"/>
              <a:defRPr/>
            </a:pPr>
            <a:r>
              <a:rPr lang="en-US" altLang="en-US" sz="2800">
                <a:solidFill>
                  <a:schemeClr val="bg1"/>
                </a:solidFill>
                <a:effectLst>
                  <a:outerShdw blurRad="38100" dist="38100" dir="2700000" algn="tl">
                    <a:srgbClr val="000000"/>
                  </a:outerShdw>
                </a:effectLst>
              </a:rPr>
              <a:t>Is it the product of an all-knowing, all-powerful God?</a:t>
            </a:r>
          </a:p>
          <a:p>
            <a:pPr lvl="1">
              <a:lnSpc>
                <a:spcPct val="90000"/>
              </a:lnSpc>
              <a:spcBef>
                <a:spcPct val="30000"/>
              </a:spcBef>
              <a:buClr>
                <a:schemeClr val="bg1"/>
              </a:buClr>
              <a:buFontTx/>
              <a:buAutoNum type="arabicPeriod"/>
              <a:defRPr/>
            </a:pPr>
            <a:r>
              <a:rPr lang="en-US" altLang="en-US" sz="2800">
                <a:solidFill>
                  <a:schemeClr val="bg1"/>
                </a:solidFill>
                <a:effectLst>
                  <a:outerShdw blurRad="38100" dist="38100" dir="2700000" algn="tl">
                    <a:srgbClr val="000000"/>
                  </a:outerShdw>
                </a:effectLst>
              </a:rPr>
              <a:t>Is it the product of mere men?</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Is The Bible From God Or Man?</a:t>
            </a:r>
          </a:p>
        </p:txBody>
      </p:sp>
      <p:sp>
        <p:nvSpPr>
          <p:cNvPr id="100355" name="Text Box 3"/>
          <p:cNvSpPr txBox="1">
            <a:spLocks noChangeArrowheads="1"/>
          </p:cNvSpPr>
          <p:nvPr/>
        </p:nvSpPr>
        <p:spPr bwMode="auto">
          <a:xfrm>
            <a:off x="685800" y="1371600"/>
            <a:ext cx="8077200" cy="354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We must make a decision about the Bible.</a:t>
            </a:r>
          </a:p>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We have only 2 choices:</a:t>
            </a:r>
          </a:p>
          <a:p>
            <a:pPr lvl="1">
              <a:lnSpc>
                <a:spcPct val="90000"/>
              </a:lnSpc>
              <a:spcBef>
                <a:spcPct val="30000"/>
              </a:spcBef>
              <a:buClr>
                <a:schemeClr val="bg1"/>
              </a:buClr>
              <a:buFontTx/>
              <a:buAutoNum type="arabicPeriod"/>
              <a:defRPr/>
            </a:pPr>
            <a:r>
              <a:rPr lang="en-US" altLang="en-US" sz="2800">
                <a:solidFill>
                  <a:schemeClr val="bg1"/>
                </a:solidFill>
                <a:effectLst>
                  <a:outerShdw blurRad="38100" dist="38100" dir="2700000" algn="tl">
                    <a:srgbClr val="000000"/>
                  </a:outerShdw>
                </a:effectLst>
              </a:rPr>
              <a:t>Is it the product of an all-knowing, all-powerful God?</a:t>
            </a:r>
          </a:p>
          <a:p>
            <a:pPr lvl="1">
              <a:lnSpc>
                <a:spcPct val="90000"/>
              </a:lnSpc>
              <a:spcBef>
                <a:spcPct val="30000"/>
              </a:spcBef>
              <a:buClr>
                <a:schemeClr val="bg1"/>
              </a:buClr>
              <a:buFontTx/>
              <a:buAutoNum type="arabicPeriod"/>
              <a:defRPr/>
            </a:pPr>
            <a:r>
              <a:rPr lang="en-US" altLang="en-US" sz="2800">
                <a:solidFill>
                  <a:schemeClr val="bg1"/>
                </a:solidFill>
                <a:effectLst>
                  <a:outerShdw blurRad="38100" dist="38100" dir="2700000" algn="tl">
                    <a:srgbClr val="000000"/>
                  </a:outerShdw>
                </a:effectLst>
              </a:rPr>
              <a:t>Is it the product of mere men?</a:t>
            </a:r>
          </a:p>
          <a:p>
            <a:pPr>
              <a:lnSpc>
                <a:spcPct val="90000"/>
              </a:lnSpc>
              <a:spcBef>
                <a:spcPct val="30000"/>
              </a:spcBef>
              <a:buClr>
                <a:srgbClr val="FFFF00"/>
              </a:buClr>
              <a:buFont typeface="Arial" charset="0"/>
              <a:buChar char="•"/>
              <a:defRPr/>
            </a:pPr>
            <a:r>
              <a:rPr lang="en-US" altLang="en-US" sz="3200">
                <a:solidFill>
                  <a:srgbClr val="FFFF00"/>
                </a:solidFill>
                <a:effectLst>
                  <a:outerShdw blurRad="38100" dist="38100" dir="2700000" algn="tl">
                    <a:srgbClr val="000000"/>
                  </a:outerShdw>
                </a:effectLst>
              </a:rPr>
              <a:t>Which choice makes more sense?</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Is The Bible From God Or Man?</a:t>
            </a:r>
          </a:p>
        </p:txBody>
      </p:sp>
      <p:sp>
        <p:nvSpPr>
          <p:cNvPr id="305155" name="Text Box 3"/>
          <p:cNvSpPr txBox="1">
            <a:spLocks noChangeArrowheads="1"/>
          </p:cNvSpPr>
          <p:nvPr/>
        </p:nvSpPr>
        <p:spPr bwMode="auto">
          <a:xfrm>
            <a:off x="685800" y="1371600"/>
            <a:ext cx="8077200" cy="354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We must make a decision about the Bible.</a:t>
            </a:r>
          </a:p>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We have only 2 choices:</a:t>
            </a:r>
          </a:p>
          <a:p>
            <a:pPr lvl="1">
              <a:lnSpc>
                <a:spcPct val="90000"/>
              </a:lnSpc>
              <a:spcBef>
                <a:spcPct val="30000"/>
              </a:spcBef>
              <a:buClr>
                <a:schemeClr val="bg1"/>
              </a:buClr>
              <a:buFontTx/>
              <a:buAutoNum type="arabicPeriod"/>
              <a:defRPr/>
            </a:pPr>
            <a:r>
              <a:rPr lang="en-US" altLang="en-US" sz="2800">
                <a:solidFill>
                  <a:schemeClr val="bg1"/>
                </a:solidFill>
                <a:effectLst>
                  <a:outerShdw blurRad="38100" dist="38100" dir="2700000" algn="tl">
                    <a:srgbClr val="000000"/>
                  </a:outerShdw>
                </a:effectLst>
              </a:rPr>
              <a:t>Is it the product of an all-knowing, all-powerful God?</a:t>
            </a:r>
          </a:p>
          <a:p>
            <a:pPr lvl="1">
              <a:lnSpc>
                <a:spcPct val="90000"/>
              </a:lnSpc>
              <a:spcBef>
                <a:spcPct val="30000"/>
              </a:spcBef>
              <a:buClr>
                <a:schemeClr val="bg1"/>
              </a:buClr>
              <a:buFontTx/>
              <a:buAutoNum type="arabicPeriod"/>
              <a:defRPr/>
            </a:pPr>
            <a:r>
              <a:rPr lang="en-US" altLang="en-US" sz="2800">
                <a:solidFill>
                  <a:schemeClr val="bg1"/>
                </a:solidFill>
                <a:effectLst>
                  <a:outerShdw blurRad="38100" dist="38100" dir="2700000" algn="tl">
                    <a:srgbClr val="000000"/>
                  </a:outerShdw>
                </a:effectLst>
              </a:rPr>
              <a:t>Is it the product of mere men?</a:t>
            </a:r>
          </a:p>
          <a:p>
            <a:pPr>
              <a:lnSpc>
                <a:spcPct val="90000"/>
              </a:lnSpc>
              <a:spcBef>
                <a:spcPct val="30000"/>
              </a:spcBef>
              <a:buClr>
                <a:srgbClr val="FFFF00"/>
              </a:buClr>
              <a:buFont typeface="Arial" charset="0"/>
              <a:buChar char="•"/>
              <a:defRPr/>
            </a:pPr>
            <a:r>
              <a:rPr lang="en-US" altLang="en-US" sz="3200">
                <a:solidFill>
                  <a:srgbClr val="FFFF00"/>
                </a:solidFill>
                <a:effectLst>
                  <a:outerShdw blurRad="38100" dist="38100" dir="2700000" algn="tl">
                    <a:srgbClr val="000000"/>
                  </a:outerShdw>
                </a:effectLst>
              </a:rPr>
              <a:t>Which choice makes more sense?</a:t>
            </a:r>
          </a:p>
        </p:txBody>
      </p:sp>
      <p:sp>
        <p:nvSpPr>
          <p:cNvPr id="305156" name="Oval 4"/>
          <p:cNvSpPr>
            <a:spLocks noChangeArrowheads="1"/>
          </p:cNvSpPr>
          <p:nvPr/>
        </p:nvSpPr>
        <p:spPr bwMode="auto">
          <a:xfrm>
            <a:off x="1066800" y="3048000"/>
            <a:ext cx="6858000" cy="342900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4800">
                <a:effectLst>
                  <a:outerShdw blurRad="38100" dist="38100" dir="2700000" algn="tl">
                    <a:srgbClr val="FFFFFF"/>
                  </a:outerShdw>
                </a:effectLst>
                <a:latin typeface="Arial" charset="0"/>
              </a:rPr>
              <a:t>You Must Decide!!!!!!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The Need For A Revelation</a:t>
            </a:r>
          </a:p>
        </p:txBody>
      </p:sp>
      <p:sp>
        <p:nvSpPr>
          <p:cNvPr id="45059" name="Text Box 3"/>
          <p:cNvSpPr txBox="1">
            <a:spLocks noChangeArrowheads="1"/>
          </p:cNvSpPr>
          <p:nvPr/>
        </p:nvSpPr>
        <p:spPr bwMode="auto">
          <a:xfrm>
            <a:off x="685800" y="1676400"/>
            <a:ext cx="8077200" cy="238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Man is limited.</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 knowledge.</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 time.</a:t>
            </a:r>
            <a:r>
              <a:rPr lang="en-US" altLang="en-US" sz="2800" i="1">
                <a:solidFill>
                  <a:schemeClr val="bg1"/>
                </a:solidFill>
                <a:effectLst>
                  <a:outerShdw blurRad="38100" dist="38100" dir="2700000" algn="tl">
                    <a:srgbClr val="000000"/>
                  </a:outerShdw>
                </a:effectLst>
              </a:rPr>
              <a:t>	</a:t>
            </a:r>
          </a:p>
          <a:p>
            <a:pPr>
              <a:spcBef>
                <a:spcPct val="35000"/>
              </a:spcBef>
              <a:buFont typeface="Arial" charset="0"/>
              <a:buChar char="•"/>
              <a:defRPr/>
            </a:pPr>
            <a:r>
              <a:rPr lang="en-US" altLang="en-US" sz="3200">
                <a:solidFill>
                  <a:srgbClr val="FFFF00"/>
                </a:solidFill>
                <a:effectLst>
                  <a:outerShdw blurRad="38100" dist="38100" dir="2700000" algn="tl">
                    <a:srgbClr val="000000"/>
                  </a:outerShdw>
                </a:effectLst>
              </a:rPr>
              <a:t>God is unlimited.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The Need For A Revelation</a:t>
            </a:r>
          </a:p>
        </p:txBody>
      </p:sp>
      <p:sp>
        <p:nvSpPr>
          <p:cNvPr id="122883" name="Text Box 3"/>
          <p:cNvSpPr txBox="1">
            <a:spLocks noChangeArrowheads="1"/>
          </p:cNvSpPr>
          <p:nvPr/>
        </p:nvSpPr>
        <p:spPr bwMode="auto">
          <a:xfrm>
            <a:off x="685800" y="1676400"/>
            <a:ext cx="8077200" cy="29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Man is limited.</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 knowledge.</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 time.</a:t>
            </a:r>
            <a:r>
              <a:rPr lang="en-US" altLang="en-US" sz="2800" i="1">
                <a:solidFill>
                  <a:schemeClr val="bg1"/>
                </a:solidFill>
                <a:effectLst>
                  <a:outerShdw blurRad="38100" dist="38100" dir="2700000" algn="tl">
                    <a:srgbClr val="000000"/>
                  </a:outerShdw>
                </a:effectLst>
              </a:rPr>
              <a:t>	</a:t>
            </a:r>
          </a:p>
          <a:p>
            <a:pPr>
              <a:spcBef>
                <a:spcPct val="35000"/>
              </a:spcBef>
              <a:buFont typeface="Arial" charset="0"/>
              <a:buChar char="•"/>
              <a:defRPr/>
            </a:pPr>
            <a:r>
              <a:rPr lang="en-US" altLang="en-US" sz="3200">
                <a:solidFill>
                  <a:srgbClr val="FFFF00"/>
                </a:solidFill>
                <a:effectLst>
                  <a:outerShdw blurRad="38100" dist="38100" dir="2700000" algn="tl">
                    <a:srgbClr val="000000"/>
                  </a:outerShdw>
                </a:effectLst>
              </a:rPr>
              <a:t>God is unlimited. </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All knowing (Hebrews 4:13).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The Need For A Revelation</a:t>
            </a:r>
          </a:p>
        </p:txBody>
      </p:sp>
      <p:sp>
        <p:nvSpPr>
          <p:cNvPr id="123907" name="Text Box 3"/>
          <p:cNvSpPr txBox="1">
            <a:spLocks noChangeArrowheads="1"/>
          </p:cNvSpPr>
          <p:nvPr/>
        </p:nvSpPr>
        <p:spPr bwMode="auto">
          <a:xfrm>
            <a:off x="685800" y="1676400"/>
            <a:ext cx="8077200" cy="354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Man is limited.</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 knowledge.</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 time.</a:t>
            </a:r>
            <a:r>
              <a:rPr lang="en-US" altLang="en-US" sz="2800" i="1">
                <a:solidFill>
                  <a:schemeClr val="bg1"/>
                </a:solidFill>
                <a:effectLst>
                  <a:outerShdw blurRad="38100" dist="38100" dir="2700000" algn="tl">
                    <a:srgbClr val="000000"/>
                  </a:outerShdw>
                </a:effectLst>
              </a:rPr>
              <a:t>	</a:t>
            </a:r>
          </a:p>
          <a:p>
            <a:pPr>
              <a:spcBef>
                <a:spcPct val="35000"/>
              </a:spcBef>
              <a:buFont typeface="Arial" charset="0"/>
              <a:buChar char="•"/>
              <a:defRPr/>
            </a:pPr>
            <a:r>
              <a:rPr lang="en-US" altLang="en-US" sz="3200">
                <a:solidFill>
                  <a:srgbClr val="FFFF00"/>
                </a:solidFill>
                <a:effectLst>
                  <a:outerShdw blurRad="38100" dist="38100" dir="2700000" algn="tl">
                    <a:srgbClr val="000000"/>
                  </a:outerShdw>
                </a:effectLst>
              </a:rPr>
              <a:t>God is unlimited. </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All knowing (Hebrews 4:13).</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All powerful (Mark 10:27).</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The Need For A Revelation</a:t>
            </a:r>
          </a:p>
        </p:txBody>
      </p:sp>
      <p:sp>
        <p:nvSpPr>
          <p:cNvPr id="124931" name="Text Box 3"/>
          <p:cNvSpPr txBox="1">
            <a:spLocks noChangeArrowheads="1"/>
          </p:cNvSpPr>
          <p:nvPr/>
        </p:nvSpPr>
        <p:spPr bwMode="auto">
          <a:xfrm>
            <a:off x="685800" y="1676400"/>
            <a:ext cx="80772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Man is limited.</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 knowledge.</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 time.</a:t>
            </a:r>
            <a:r>
              <a:rPr lang="en-US" altLang="en-US" sz="2800" i="1">
                <a:solidFill>
                  <a:schemeClr val="bg1"/>
                </a:solidFill>
                <a:effectLst>
                  <a:outerShdw blurRad="38100" dist="38100" dir="2700000" algn="tl">
                    <a:srgbClr val="000000"/>
                  </a:outerShdw>
                </a:effectLst>
              </a:rPr>
              <a:t>	</a:t>
            </a:r>
          </a:p>
          <a:p>
            <a:pPr>
              <a:spcBef>
                <a:spcPct val="35000"/>
              </a:spcBef>
              <a:buFont typeface="Arial" charset="0"/>
              <a:buChar char="•"/>
              <a:defRPr/>
            </a:pPr>
            <a:r>
              <a:rPr lang="en-US" altLang="en-US" sz="3200">
                <a:solidFill>
                  <a:srgbClr val="FFFF00"/>
                </a:solidFill>
                <a:effectLst>
                  <a:outerShdw blurRad="38100" dist="38100" dir="2700000" algn="tl">
                    <a:srgbClr val="000000"/>
                  </a:outerShdw>
                </a:effectLst>
              </a:rPr>
              <a:t>God is unlimited. </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All knowing (Hebrews 4:13).</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All powerful (Mark 10:27).</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Eternal (Psa. 90:2).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The Need For A Revelation</a:t>
            </a:r>
          </a:p>
        </p:txBody>
      </p:sp>
      <p:sp>
        <p:nvSpPr>
          <p:cNvPr id="126979" name="Text Box 3"/>
          <p:cNvSpPr txBox="1">
            <a:spLocks noChangeArrowheads="1"/>
          </p:cNvSpPr>
          <p:nvPr/>
        </p:nvSpPr>
        <p:spPr bwMode="auto">
          <a:xfrm>
            <a:off x="685800" y="1676400"/>
            <a:ext cx="80772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Man is limited.</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 knowledge.</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 time.</a:t>
            </a:r>
            <a:r>
              <a:rPr lang="en-US" altLang="en-US" sz="2800" i="1">
                <a:solidFill>
                  <a:schemeClr val="bg1"/>
                </a:solidFill>
                <a:effectLst>
                  <a:outerShdw blurRad="38100" dist="38100" dir="2700000" algn="tl">
                    <a:srgbClr val="000000"/>
                  </a:outerShdw>
                </a:effectLst>
              </a:rPr>
              <a:t>	</a:t>
            </a:r>
          </a:p>
          <a:p>
            <a:pPr>
              <a:spcBef>
                <a:spcPct val="35000"/>
              </a:spcBef>
              <a:buFont typeface="Arial" charset="0"/>
              <a:buChar char="•"/>
              <a:defRPr/>
            </a:pPr>
            <a:r>
              <a:rPr lang="en-US" altLang="en-US" sz="3200">
                <a:solidFill>
                  <a:srgbClr val="FFFF00"/>
                </a:solidFill>
                <a:effectLst>
                  <a:outerShdw blurRad="38100" dist="38100" dir="2700000" algn="tl">
                    <a:srgbClr val="000000"/>
                  </a:outerShdw>
                </a:effectLst>
              </a:rPr>
              <a:t>God is unlimited. </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All knowing (Hebrews 4:13).</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All powerful (Mark 10:27).</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Eternal (Psa. 90:2).</a:t>
            </a:r>
          </a:p>
        </p:txBody>
      </p:sp>
      <p:sp>
        <p:nvSpPr>
          <p:cNvPr id="27652" name="Rectangle 4"/>
          <p:cNvSpPr>
            <a:spLocks noChangeArrowheads="1"/>
          </p:cNvSpPr>
          <p:nvPr/>
        </p:nvSpPr>
        <p:spPr bwMode="auto">
          <a:xfrm>
            <a:off x="1676400" y="2362200"/>
            <a:ext cx="5715000" cy="37338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800" i="1"/>
              <a:t>“Before the mountains were brought forth, or ever You had formed the earth and the world, even from everlasting to everlasting, You are God”</a:t>
            </a:r>
          </a:p>
          <a:p>
            <a:pPr algn="ctr">
              <a:spcBef>
                <a:spcPct val="0"/>
              </a:spcBef>
              <a:buFontTx/>
              <a:buNone/>
            </a:pPr>
            <a:r>
              <a:rPr lang="en-US" altLang="en-US" sz="2800" i="1"/>
              <a:t>(Psalm 90:2).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The Need For A Revelation</a:t>
            </a:r>
          </a:p>
        </p:txBody>
      </p:sp>
      <p:sp>
        <p:nvSpPr>
          <p:cNvPr id="125955" name="Text Box 3"/>
          <p:cNvSpPr txBox="1">
            <a:spLocks noChangeArrowheads="1"/>
          </p:cNvSpPr>
          <p:nvPr/>
        </p:nvSpPr>
        <p:spPr bwMode="auto">
          <a:xfrm>
            <a:off x="685800" y="1676400"/>
            <a:ext cx="80772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Man is limited.</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 knowledge.</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 time.</a:t>
            </a:r>
            <a:r>
              <a:rPr lang="en-US" altLang="en-US" sz="2800" i="1">
                <a:solidFill>
                  <a:schemeClr val="bg1"/>
                </a:solidFill>
                <a:effectLst>
                  <a:outerShdw blurRad="38100" dist="38100" dir="2700000" algn="tl">
                    <a:srgbClr val="000000"/>
                  </a:outerShdw>
                </a:effectLst>
              </a:rPr>
              <a:t>	</a:t>
            </a:r>
          </a:p>
          <a:p>
            <a:pPr>
              <a:spcBef>
                <a:spcPct val="35000"/>
              </a:spcBef>
              <a:buFont typeface="Arial" charset="0"/>
              <a:buChar char="•"/>
              <a:defRPr/>
            </a:pPr>
            <a:r>
              <a:rPr lang="en-US" altLang="en-US" sz="3200">
                <a:solidFill>
                  <a:srgbClr val="FFFF00"/>
                </a:solidFill>
                <a:effectLst>
                  <a:outerShdw blurRad="38100" dist="38100" dir="2700000" algn="tl">
                    <a:srgbClr val="000000"/>
                  </a:outerShdw>
                </a:effectLst>
              </a:rPr>
              <a:t>God is unlimited. </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All knowing (Hebrews 4:13).</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All powerful (Mark 10:27).</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Eternal (Psa. 90:2).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The Need For A Revelation</a:t>
            </a:r>
          </a:p>
        </p:txBody>
      </p:sp>
      <p:sp>
        <p:nvSpPr>
          <p:cNvPr id="128003" name="Text Box 3"/>
          <p:cNvSpPr txBox="1">
            <a:spLocks noChangeArrowheads="1"/>
          </p:cNvSpPr>
          <p:nvPr/>
        </p:nvSpPr>
        <p:spPr bwMode="auto">
          <a:xfrm>
            <a:off x="685800" y="1676400"/>
            <a:ext cx="807720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Man is limited.</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 knowledge.</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 time.</a:t>
            </a:r>
            <a:r>
              <a:rPr lang="en-US" altLang="en-US" sz="2800" i="1">
                <a:solidFill>
                  <a:schemeClr val="bg1"/>
                </a:solidFill>
                <a:effectLst>
                  <a:outerShdw blurRad="38100" dist="38100" dir="2700000" algn="tl">
                    <a:srgbClr val="000000"/>
                  </a:outerShdw>
                </a:effectLst>
              </a:rPr>
              <a:t>	</a:t>
            </a:r>
          </a:p>
          <a:p>
            <a:pPr>
              <a:spcBef>
                <a:spcPct val="35000"/>
              </a:spcBef>
              <a:buFont typeface="Arial" charset="0"/>
              <a:buChar char="•"/>
              <a:defRPr/>
            </a:pPr>
            <a:r>
              <a:rPr lang="en-US" altLang="en-US" sz="3200">
                <a:solidFill>
                  <a:srgbClr val="FFFF00"/>
                </a:solidFill>
                <a:effectLst>
                  <a:outerShdw blurRad="38100" dist="38100" dir="2700000" algn="tl">
                    <a:srgbClr val="000000"/>
                  </a:outerShdw>
                </a:effectLst>
              </a:rPr>
              <a:t>God is unlimited. </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All knowing (Hebrews 4:13).</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All powerful (Mark 10:27).</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Eternal (Psa. 90:2).</a:t>
            </a:r>
          </a:p>
        </p:txBody>
      </p:sp>
      <p:sp>
        <p:nvSpPr>
          <p:cNvPr id="128004" name="Text Box 4"/>
          <p:cNvSpPr txBox="1">
            <a:spLocks noChangeArrowheads="1"/>
          </p:cNvSpPr>
          <p:nvPr/>
        </p:nvSpPr>
        <p:spPr bwMode="auto">
          <a:xfrm>
            <a:off x="762000" y="5791200"/>
            <a:ext cx="8001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n-US" sz="3200" i="1" dirty="0">
                <a:solidFill>
                  <a:srgbClr val="FFFF00"/>
                </a:solidFill>
                <a:effectLst>
                  <a:outerShdw blurRad="38100" dist="38100" dir="2700000" algn="tl">
                    <a:srgbClr val="000000"/>
                  </a:outerShdw>
                </a:effectLst>
                <a:latin typeface="Arial" charset="0"/>
              </a:rPr>
              <a:t>The only way man can know God’s will is if God reveals His will to man!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Possibility &amp; Probability Of Revelation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Is The Bible The Word Of God?</a:t>
            </a:r>
          </a:p>
        </p:txBody>
      </p:sp>
      <p:sp>
        <p:nvSpPr>
          <p:cNvPr id="105475" name="Text Box 3"/>
          <p:cNvSpPr txBox="1">
            <a:spLocks noChangeArrowheads="1"/>
          </p:cNvSpPr>
          <p:nvPr/>
        </p:nvSpPr>
        <p:spPr bwMode="auto">
          <a:xfrm>
            <a:off x="685800" y="1752600"/>
            <a:ext cx="8077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a:defRPr>
                <a:solidFill>
                  <a:schemeClr val="tx1"/>
                </a:solidFill>
                <a:latin typeface="Arial" charset="0"/>
              </a:defRPr>
            </a:lvl1pPr>
            <a:lvl2pPr marL="1028700">
              <a:defRPr>
                <a:solidFill>
                  <a:schemeClr val="tx1"/>
                </a:solidFill>
                <a:latin typeface="Arial" charset="0"/>
              </a:defRPr>
            </a:lvl2pPr>
            <a:lvl3pPr marL="11430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75000"/>
              </a:spcBef>
              <a:buFontTx/>
              <a:buChar char="•"/>
              <a:defRPr/>
            </a:pPr>
            <a:r>
              <a:rPr lang="en-US" altLang="en-US" sz="3200">
                <a:solidFill>
                  <a:srgbClr val="FFFF00"/>
                </a:solidFill>
                <a:effectLst>
                  <a:outerShdw blurRad="38100" dist="38100" dir="2700000" algn="tl">
                    <a:srgbClr val="000000"/>
                  </a:outerShdw>
                </a:effectLst>
              </a:rPr>
              <a:t>One of the most important questions ever asked–is the Bible God’s word?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Possibility &amp; Probability Of Revelation</a:t>
            </a:r>
          </a:p>
        </p:txBody>
      </p:sp>
      <p:sp>
        <p:nvSpPr>
          <p:cNvPr id="134147" name="Text Box 3"/>
          <p:cNvSpPr txBox="1">
            <a:spLocks noChangeArrowheads="1"/>
          </p:cNvSpPr>
          <p:nvPr/>
        </p:nvSpPr>
        <p:spPr bwMode="auto">
          <a:xfrm>
            <a:off x="685800" y="1371600"/>
            <a:ext cx="8077200" cy="92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85000"/>
              </a:lnSpc>
              <a:spcBef>
                <a:spcPct val="25000"/>
              </a:spcBef>
              <a:buFontTx/>
              <a:buChar char="•"/>
              <a:defRPr/>
            </a:pPr>
            <a:r>
              <a:rPr lang="en-US" altLang="en-US" sz="3200" dirty="0">
                <a:solidFill>
                  <a:srgbClr val="FFFF00"/>
                </a:solidFill>
                <a:effectLst>
                  <a:outerShdw blurRad="38100" dist="38100" dir="2700000" algn="tl">
                    <a:srgbClr val="000000"/>
                  </a:outerShdw>
                </a:effectLst>
              </a:rPr>
              <a:t>There is a God who created the world and man (Genesis 1:1, 26).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Possibility &amp; Probability Of Revelation</a:t>
            </a:r>
          </a:p>
        </p:txBody>
      </p:sp>
      <p:sp>
        <p:nvSpPr>
          <p:cNvPr id="134147" name="Text Box 3"/>
          <p:cNvSpPr txBox="1">
            <a:spLocks noChangeArrowheads="1"/>
          </p:cNvSpPr>
          <p:nvPr/>
        </p:nvSpPr>
        <p:spPr bwMode="auto">
          <a:xfrm>
            <a:off x="685800" y="1371600"/>
            <a:ext cx="8077200" cy="188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85000"/>
              </a:lnSpc>
              <a:spcBef>
                <a:spcPct val="25000"/>
              </a:spcBef>
              <a:buFontTx/>
              <a:buChar char="•"/>
              <a:defRPr/>
            </a:pPr>
            <a:r>
              <a:rPr lang="en-US" altLang="en-US" sz="3200" dirty="0">
                <a:solidFill>
                  <a:srgbClr val="FFFF00"/>
                </a:solidFill>
                <a:effectLst>
                  <a:outerShdw blurRad="38100" dist="38100" dir="2700000" algn="tl">
                    <a:srgbClr val="000000"/>
                  </a:outerShdw>
                </a:effectLst>
              </a:rPr>
              <a:t>There is a God who created the world and man (Genesis 1:1, 26).</a:t>
            </a:r>
          </a:p>
          <a:p>
            <a:pPr>
              <a:lnSpc>
                <a:spcPct val="85000"/>
              </a:lnSpc>
              <a:spcBef>
                <a:spcPct val="25000"/>
              </a:spcBef>
              <a:buFontTx/>
              <a:buChar char="•"/>
              <a:defRPr/>
            </a:pPr>
            <a:r>
              <a:rPr lang="en-US" altLang="en-US" sz="3200" dirty="0">
                <a:solidFill>
                  <a:srgbClr val="FFFF00"/>
                </a:solidFill>
                <a:effectLst>
                  <a:outerShdw blurRad="38100" dist="38100" dir="2700000" algn="tl">
                    <a:srgbClr val="000000"/>
                  </a:outerShdw>
                </a:effectLst>
              </a:rPr>
              <a:t>Would it be possible for an all-powerful Creator to reveal His will to His creation?</a:t>
            </a:r>
          </a:p>
        </p:txBody>
      </p:sp>
    </p:spTree>
    <p:extLst>
      <p:ext uri="{BB962C8B-B14F-4D97-AF65-F5344CB8AC3E}">
        <p14:creationId xmlns:p14="http://schemas.microsoft.com/office/powerpoint/2010/main" val="419918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Possibility &amp; Probability Of Revelation</a:t>
            </a:r>
          </a:p>
        </p:txBody>
      </p:sp>
      <p:sp>
        <p:nvSpPr>
          <p:cNvPr id="134147" name="Text Box 3"/>
          <p:cNvSpPr txBox="1">
            <a:spLocks noChangeArrowheads="1"/>
          </p:cNvSpPr>
          <p:nvPr/>
        </p:nvSpPr>
        <p:spPr bwMode="auto">
          <a:xfrm>
            <a:off x="685800" y="1371600"/>
            <a:ext cx="8077200" cy="2850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85000"/>
              </a:lnSpc>
              <a:spcBef>
                <a:spcPct val="25000"/>
              </a:spcBef>
              <a:buFontTx/>
              <a:buChar char="•"/>
              <a:defRPr/>
            </a:pPr>
            <a:r>
              <a:rPr lang="en-US" altLang="en-US" sz="3200" dirty="0">
                <a:solidFill>
                  <a:srgbClr val="FFFF00"/>
                </a:solidFill>
                <a:effectLst>
                  <a:outerShdw blurRad="38100" dist="38100" dir="2700000" algn="tl">
                    <a:srgbClr val="000000"/>
                  </a:outerShdw>
                </a:effectLst>
              </a:rPr>
              <a:t>There is a God who created the world and man (Genesis 1:1, 26).</a:t>
            </a:r>
          </a:p>
          <a:p>
            <a:pPr>
              <a:lnSpc>
                <a:spcPct val="85000"/>
              </a:lnSpc>
              <a:spcBef>
                <a:spcPct val="25000"/>
              </a:spcBef>
              <a:buFontTx/>
              <a:buChar char="•"/>
              <a:defRPr/>
            </a:pPr>
            <a:r>
              <a:rPr lang="en-US" altLang="en-US" sz="3200" dirty="0">
                <a:solidFill>
                  <a:srgbClr val="FFFF00"/>
                </a:solidFill>
                <a:effectLst>
                  <a:outerShdw blurRad="38100" dist="38100" dir="2700000" algn="tl">
                    <a:srgbClr val="000000"/>
                  </a:outerShdw>
                </a:effectLst>
              </a:rPr>
              <a:t>Would it be possible for an all-powerful Creator to reveal His will to His creation?</a:t>
            </a:r>
          </a:p>
          <a:p>
            <a:pPr>
              <a:lnSpc>
                <a:spcPct val="85000"/>
              </a:lnSpc>
              <a:spcBef>
                <a:spcPct val="25000"/>
              </a:spcBef>
              <a:buFontTx/>
              <a:buChar char="•"/>
              <a:defRPr/>
            </a:pPr>
            <a:r>
              <a:rPr lang="en-US" altLang="en-US" sz="3200" dirty="0">
                <a:solidFill>
                  <a:srgbClr val="FFFF00"/>
                </a:solidFill>
                <a:effectLst>
                  <a:outerShdw blurRad="38100" dist="38100" dir="2700000" algn="tl">
                    <a:srgbClr val="000000"/>
                  </a:outerShdw>
                </a:effectLst>
              </a:rPr>
              <a:t>Would it be probable that God would reveal His will to His creation?</a:t>
            </a:r>
          </a:p>
        </p:txBody>
      </p:sp>
    </p:spTree>
    <p:extLst>
      <p:ext uri="{BB962C8B-B14F-4D97-AF65-F5344CB8AC3E}">
        <p14:creationId xmlns:p14="http://schemas.microsoft.com/office/powerpoint/2010/main" val="429431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Possibility &amp; Probability Of Revelation</a:t>
            </a:r>
          </a:p>
        </p:txBody>
      </p:sp>
      <p:sp>
        <p:nvSpPr>
          <p:cNvPr id="134147" name="Text Box 3"/>
          <p:cNvSpPr txBox="1">
            <a:spLocks noChangeArrowheads="1"/>
          </p:cNvSpPr>
          <p:nvPr/>
        </p:nvSpPr>
        <p:spPr bwMode="auto">
          <a:xfrm>
            <a:off x="685800" y="1371600"/>
            <a:ext cx="8077200" cy="369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85000"/>
              </a:lnSpc>
              <a:spcBef>
                <a:spcPct val="25000"/>
              </a:spcBef>
              <a:buFontTx/>
              <a:buChar char="•"/>
              <a:defRPr/>
            </a:pPr>
            <a:r>
              <a:rPr lang="en-US" altLang="en-US" sz="3200" dirty="0">
                <a:solidFill>
                  <a:srgbClr val="FFFF00"/>
                </a:solidFill>
                <a:effectLst>
                  <a:outerShdw blurRad="38100" dist="38100" dir="2700000" algn="tl">
                    <a:srgbClr val="000000"/>
                  </a:outerShdw>
                </a:effectLst>
              </a:rPr>
              <a:t>There is a God who created the world and man (Genesis 1:1, 26).</a:t>
            </a:r>
          </a:p>
          <a:p>
            <a:pPr>
              <a:lnSpc>
                <a:spcPct val="85000"/>
              </a:lnSpc>
              <a:spcBef>
                <a:spcPct val="25000"/>
              </a:spcBef>
              <a:buFontTx/>
              <a:buChar char="•"/>
              <a:defRPr/>
            </a:pPr>
            <a:r>
              <a:rPr lang="en-US" altLang="en-US" sz="3200" dirty="0">
                <a:solidFill>
                  <a:srgbClr val="FFFF00"/>
                </a:solidFill>
                <a:effectLst>
                  <a:outerShdw blurRad="38100" dist="38100" dir="2700000" algn="tl">
                    <a:srgbClr val="000000"/>
                  </a:outerShdw>
                </a:effectLst>
              </a:rPr>
              <a:t>Would it be possible for an all-powerful Creator to reveal His will to His creation?</a:t>
            </a:r>
          </a:p>
          <a:p>
            <a:pPr>
              <a:lnSpc>
                <a:spcPct val="85000"/>
              </a:lnSpc>
              <a:spcBef>
                <a:spcPct val="25000"/>
              </a:spcBef>
              <a:buFontTx/>
              <a:buChar char="•"/>
              <a:defRPr/>
            </a:pPr>
            <a:r>
              <a:rPr lang="en-US" altLang="en-US" sz="3200" dirty="0">
                <a:solidFill>
                  <a:srgbClr val="FFFF00"/>
                </a:solidFill>
                <a:effectLst>
                  <a:outerShdw blurRad="38100" dist="38100" dir="2700000" algn="tl">
                    <a:srgbClr val="000000"/>
                  </a:outerShdw>
                </a:effectLst>
              </a:rPr>
              <a:t>Would it be probable that God would reveal His will to His creation?</a:t>
            </a:r>
          </a:p>
          <a:p>
            <a:pPr lvl="1">
              <a:lnSpc>
                <a:spcPct val="85000"/>
              </a:lnSpc>
              <a:spcBef>
                <a:spcPct val="25000"/>
              </a:spcBef>
              <a:buFont typeface="Arial" charset="0"/>
              <a:buChar char="–"/>
              <a:defRPr/>
            </a:pPr>
            <a:r>
              <a:rPr lang="en-US" altLang="en-US" sz="2800" dirty="0">
                <a:solidFill>
                  <a:schemeClr val="bg1"/>
                </a:solidFill>
                <a:effectLst>
                  <a:outerShdw blurRad="38100" dist="38100" dir="2700000" algn="tl">
                    <a:srgbClr val="000000"/>
                  </a:outerShdw>
                </a:effectLst>
              </a:rPr>
              <a:t>Would a father want to communicate with his children?</a:t>
            </a:r>
          </a:p>
        </p:txBody>
      </p:sp>
    </p:spTree>
    <p:extLst>
      <p:ext uri="{BB962C8B-B14F-4D97-AF65-F5344CB8AC3E}">
        <p14:creationId xmlns:p14="http://schemas.microsoft.com/office/powerpoint/2010/main" val="283740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Possibility &amp; Probability Of Revelation</a:t>
            </a:r>
          </a:p>
        </p:txBody>
      </p:sp>
      <p:sp>
        <p:nvSpPr>
          <p:cNvPr id="134147" name="Text Box 3"/>
          <p:cNvSpPr txBox="1">
            <a:spLocks noChangeArrowheads="1"/>
          </p:cNvSpPr>
          <p:nvPr/>
        </p:nvSpPr>
        <p:spPr bwMode="auto">
          <a:xfrm>
            <a:off x="685800" y="1371600"/>
            <a:ext cx="8077200" cy="4530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85000"/>
              </a:lnSpc>
              <a:spcBef>
                <a:spcPct val="25000"/>
              </a:spcBef>
              <a:buFontTx/>
              <a:buChar char="•"/>
              <a:defRPr/>
            </a:pPr>
            <a:r>
              <a:rPr lang="en-US" altLang="en-US" sz="3200" dirty="0">
                <a:solidFill>
                  <a:srgbClr val="FFFF00"/>
                </a:solidFill>
                <a:effectLst>
                  <a:outerShdw blurRad="38100" dist="38100" dir="2700000" algn="tl">
                    <a:srgbClr val="000000"/>
                  </a:outerShdw>
                </a:effectLst>
              </a:rPr>
              <a:t>There is a God who created the world and man (Genesis 1:1, 26).</a:t>
            </a:r>
          </a:p>
          <a:p>
            <a:pPr>
              <a:lnSpc>
                <a:spcPct val="85000"/>
              </a:lnSpc>
              <a:spcBef>
                <a:spcPct val="25000"/>
              </a:spcBef>
              <a:buFontTx/>
              <a:buChar char="•"/>
              <a:defRPr/>
            </a:pPr>
            <a:r>
              <a:rPr lang="en-US" altLang="en-US" sz="3200" dirty="0">
                <a:solidFill>
                  <a:srgbClr val="FFFF00"/>
                </a:solidFill>
                <a:effectLst>
                  <a:outerShdw blurRad="38100" dist="38100" dir="2700000" algn="tl">
                    <a:srgbClr val="000000"/>
                  </a:outerShdw>
                </a:effectLst>
              </a:rPr>
              <a:t>Would it be possible for an all-powerful Creator to reveal His will to His creation?</a:t>
            </a:r>
          </a:p>
          <a:p>
            <a:pPr>
              <a:lnSpc>
                <a:spcPct val="85000"/>
              </a:lnSpc>
              <a:spcBef>
                <a:spcPct val="25000"/>
              </a:spcBef>
              <a:buFontTx/>
              <a:buChar char="•"/>
              <a:defRPr/>
            </a:pPr>
            <a:r>
              <a:rPr lang="en-US" altLang="en-US" sz="3200" dirty="0">
                <a:solidFill>
                  <a:srgbClr val="FFFF00"/>
                </a:solidFill>
                <a:effectLst>
                  <a:outerShdw blurRad="38100" dist="38100" dir="2700000" algn="tl">
                    <a:srgbClr val="000000"/>
                  </a:outerShdw>
                </a:effectLst>
              </a:rPr>
              <a:t>Would it be probable that God would reveal His will to His creation?</a:t>
            </a:r>
          </a:p>
          <a:p>
            <a:pPr lvl="1">
              <a:lnSpc>
                <a:spcPct val="85000"/>
              </a:lnSpc>
              <a:spcBef>
                <a:spcPct val="25000"/>
              </a:spcBef>
              <a:buFont typeface="Arial" charset="0"/>
              <a:buChar char="–"/>
              <a:defRPr/>
            </a:pPr>
            <a:r>
              <a:rPr lang="en-US" altLang="en-US" sz="2800" dirty="0">
                <a:solidFill>
                  <a:schemeClr val="bg1"/>
                </a:solidFill>
                <a:effectLst>
                  <a:outerShdw blurRad="38100" dist="38100" dir="2700000" algn="tl">
                    <a:srgbClr val="000000"/>
                  </a:outerShdw>
                </a:effectLst>
              </a:rPr>
              <a:t>Would a father want to communicate with his children?</a:t>
            </a:r>
          </a:p>
          <a:p>
            <a:pPr lvl="1">
              <a:lnSpc>
                <a:spcPct val="85000"/>
              </a:lnSpc>
              <a:spcBef>
                <a:spcPct val="25000"/>
              </a:spcBef>
              <a:buFont typeface="Arial" charset="0"/>
              <a:buChar char="–"/>
              <a:defRPr/>
            </a:pPr>
            <a:r>
              <a:rPr lang="en-US" altLang="en-US" sz="2800" dirty="0">
                <a:solidFill>
                  <a:schemeClr val="bg1"/>
                </a:solidFill>
                <a:effectLst>
                  <a:outerShdw blurRad="38100" dist="38100" dir="2700000" algn="tl">
                    <a:srgbClr val="000000"/>
                  </a:outerShdw>
                </a:effectLst>
              </a:rPr>
              <a:t>Would God want to correct man when man errs?</a:t>
            </a:r>
          </a:p>
        </p:txBody>
      </p:sp>
    </p:spTree>
    <p:extLst>
      <p:ext uri="{BB962C8B-B14F-4D97-AF65-F5344CB8AC3E}">
        <p14:creationId xmlns:p14="http://schemas.microsoft.com/office/powerpoint/2010/main" val="3059340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Possibility &amp; Probability Of Revelation</a:t>
            </a:r>
          </a:p>
        </p:txBody>
      </p:sp>
      <p:sp>
        <p:nvSpPr>
          <p:cNvPr id="134147" name="Text Box 3"/>
          <p:cNvSpPr txBox="1">
            <a:spLocks noChangeArrowheads="1"/>
          </p:cNvSpPr>
          <p:nvPr/>
        </p:nvSpPr>
        <p:spPr bwMode="auto">
          <a:xfrm>
            <a:off x="685800" y="1371600"/>
            <a:ext cx="8077200" cy="537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85000"/>
              </a:lnSpc>
              <a:spcBef>
                <a:spcPct val="25000"/>
              </a:spcBef>
              <a:buFontTx/>
              <a:buChar char="•"/>
              <a:defRPr/>
            </a:pPr>
            <a:r>
              <a:rPr lang="en-US" altLang="en-US" sz="3200" dirty="0">
                <a:solidFill>
                  <a:srgbClr val="FFFF00"/>
                </a:solidFill>
                <a:effectLst>
                  <a:outerShdw blurRad="38100" dist="38100" dir="2700000" algn="tl">
                    <a:srgbClr val="000000"/>
                  </a:outerShdw>
                </a:effectLst>
              </a:rPr>
              <a:t>There is a God who created the world and man (Genesis 1:1, 26).</a:t>
            </a:r>
          </a:p>
          <a:p>
            <a:pPr>
              <a:lnSpc>
                <a:spcPct val="85000"/>
              </a:lnSpc>
              <a:spcBef>
                <a:spcPct val="25000"/>
              </a:spcBef>
              <a:buFontTx/>
              <a:buChar char="•"/>
              <a:defRPr/>
            </a:pPr>
            <a:r>
              <a:rPr lang="en-US" altLang="en-US" sz="3200" dirty="0">
                <a:solidFill>
                  <a:srgbClr val="FFFF00"/>
                </a:solidFill>
                <a:effectLst>
                  <a:outerShdw blurRad="38100" dist="38100" dir="2700000" algn="tl">
                    <a:srgbClr val="000000"/>
                  </a:outerShdw>
                </a:effectLst>
              </a:rPr>
              <a:t>Would it be possible for an all-powerful Creator to reveal His will to His creation?</a:t>
            </a:r>
          </a:p>
          <a:p>
            <a:pPr>
              <a:lnSpc>
                <a:spcPct val="85000"/>
              </a:lnSpc>
              <a:spcBef>
                <a:spcPct val="25000"/>
              </a:spcBef>
              <a:buFontTx/>
              <a:buChar char="•"/>
              <a:defRPr/>
            </a:pPr>
            <a:r>
              <a:rPr lang="en-US" altLang="en-US" sz="3200" dirty="0">
                <a:solidFill>
                  <a:srgbClr val="FFFF00"/>
                </a:solidFill>
                <a:effectLst>
                  <a:outerShdw blurRad="38100" dist="38100" dir="2700000" algn="tl">
                    <a:srgbClr val="000000"/>
                  </a:outerShdw>
                </a:effectLst>
              </a:rPr>
              <a:t>Would it be probable that God would reveal His will to His creation?</a:t>
            </a:r>
          </a:p>
          <a:p>
            <a:pPr lvl="1">
              <a:lnSpc>
                <a:spcPct val="85000"/>
              </a:lnSpc>
              <a:spcBef>
                <a:spcPct val="25000"/>
              </a:spcBef>
              <a:buFont typeface="Arial" charset="0"/>
              <a:buChar char="–"/>
              <a:defRPr/>
            </a:pPr>
            <a:r>
              <a:rPr lang="en-US" altLang="en-US" sz="2800" dirty="0">
                <a:solidFill>
                  <a:schemeClr val="bg1"/>
                </a:solidFill>
                <a:effectLst>
                  <a:outerShdw blurRad="38100" dist="38100" dir="2700000" algn="tl">
                    <a:srgbClr val="000000"/>
                  </a:outerShdw>
                </a:effectLst>
              </a:rPr>
              <a:t>Would a father want to communicate with his children?</a:t>
            </a:r>
          </a:p>
          <a:p>
            <a:pPr lvl="1">
              <a:lnSpc>
                <a:spcPct val="85000"/>
              </a:lnSpc>
              <a:spcBef>
                <a:spcPct val="25000"/>
              </a:spcBef>
              <a:buFont typeface="Arial" charset="0"/>
              <a:buChar char="–"/>
              <a:defRPr/>
            </a:pPr>
            <a:r>
              <a:rPr lang="en-US" altLang="en-US" sz="2800" dirty="0">
                <a:solidFill>
                  <a:schemeClr val="bg1"/>
                </a:solidFill>
                <a:effectLst>
                  <a:outerShdw blurRad="38100" dist="38100" dir="2700000" algn="tl">
                    <a:srgbClr val="000000"/>
                  </a:outerShdw>
                </a:effectLst>
              </a:rPr>
              <a:t>Would God want to correct man when man errs?</a:t>
            </a:r>
          </a:p>
          <a:p>
            <a:pPr lvl="1">
              <a:lnSpc>
                <a:spcPct val="85000"/>
              </a:lnSpc>
              <a:spcBef>
                <a:spcPct val="25000"/>
              </a:spcBef>
              <a:buFont typeface="Arial" charset="0"/>
              <a:buChar char="–"/>
              <a:defRPr/>
            </a:pPr>
            <a:r>
              <a:rPr lang="en-US" altLang="en-US" sz="2800" dirty="0">
                <a:solidFill>
                  <a:schemeClr val="bg1"/>
                </a:solidFill>
                <a:effectLst>
                  <a:outerShdw blurRad="38100" dist="38100" dir="2700000" algn="tl">
                    <a:srgbClr val="000000"/>
                  </a:outerShdw>
                </a:effectLst>
              </a:rPr>
              <a:t>Would God want to direct man to worship Him properly?</a:t>
            </a:r>
          </a:p>
        </p:txBody>
      </p:sp>
    </p:spTree>
    <p:extLst>
      <p:ext uri="{BB962C8B-B14F-4D97-AF65-F5344CB8AC3E}">
        <p14:creationId xmlns:p14="http://schemas.microsoft.com/office/powerpoint/2010/main" val="3338637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Possibility &amp; Probability Of Revelation</a:t>
            </a:r>
          </a:p>
        </p:txBody>
      </p:sp>
      <p:sp>
        <p:nvSpPr>
          <p:cNvPr id="134147" name="Text Box 3"/>
          <p:cNvSpPr txBox="1">
            <a:spLocks noChangeArrowheads="1"/>
          </p:cNvSpPr>
          <p:nvPr/>
        </p:nvSpPr>
        <p:spPr bwMode="auto">
          <a:xfrm>
            <a:off x="685800" y="1371600"/>
            <a:ext cx="8077200" cy="2850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85000"/>
              </a:lnSpc>
              <a:spcBef>
                <a:spcPct val="25000"/>
              </a:spcBef>
              <a:buFontTx/>
              <a:buChar char="•"/>
              <a:defRPr/>
            </a:pPr>
            <a:r>
              <a:rPr lang="en-US" altLang="en-US" sz="3200" dirty="0">
                <a:solidFill>
                  <a:srgbClr val="FFFF00"/>
                </a:solidFill>
                <a:effectLst>
                  <a:outerShdw blurRad="38100" dist="38100" dir="2700000" algn="tl">
                    <a:srgbClr val="000000"/>
                  </a:outerShdw>
                </a:effectLst>
              </a:rPr>
              <a:t>There is a God who created the world and man (Genesis 1:1, 26).</a:t>
            </a:r>
          </a:p>
          <a:p>
            <a:pPr>
              <a:lnSpc>
                <a:spcPct val="85000"/>
              </a:lnSpc>
              <a:spcBef>
                <a:spcPct val="25000"/>
              </a:spcBef>
              <a:buFontTx/>
              <a:buChar char="•"/>
              <a:defRPr/>
            </a:pPr>
            <a:r>
              <a:rPr lang="en-US" altLang="en-US" sz="3200" dirty="0">
                <a:solidFill>
                  <a:srgbClr val="FFFF00"/>
                </a:solidFill>
                <a:effectLst>
                  <a:outerShdw blurRad="38100" dist="38100" dir="2700000" algn="tl">
                    <a:srgbClr val="000000"/>
                  </a:outerShdw>
                </a:effectLst>
              </a:rPr>
              <a:t>Would it be possible for an all-powerful Creator to reveal His will to His creation?</a:t>
            </a:r>
          </a:p>
          <a:p>
            <a:pPr>
              <a:lnSpc>
                <a:spcPct val="85000"/>
              </a:lnSpc>
              <a:spcBef>
                <a:spcPct val="25000"/>
              </a:spcBef>
              <a:buFontTx/>
              <a:buChar char="•"/>
              <a:defRPr/>
            </a:pPr>
            <a:r>
              <a:rPr lang="en-US" altLang="en-US" sz="3200" dirty="0">
                <a:solidFill>
                  <a:srgbClr val="FFFF00"/>
                </a:solidFill>
                <a:effectLst>
                  <a:outerShdw blurRad="38100" dist="38100" dir="2700000" algn="tl">
                    <a:srgbClr val="000000"/>
                  </a:outerShdw>
                </a:effectLst>
              </a:rPr>
              <a:t>Would it be probable that God would reveal His will to His creation?</a:t>
            </a:r>
          </a:p>
        </p:txBody>
      </p:sp>
    </p:spTree>
    <p:extLst>
      <p:ext uri="{BB962C8B-B14F-4D97-AF65-F5344CB8AC3E}">
        <p14:creationId xmlns:p14="http://schemas.microsoft.com/office/powerpoint/2010/main" val="3673831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Possibility &amp; Probability Of Revelation</a:t>
            </a:r>
          </a:p>
        </p:txBody>
      </p:sp>
      <p:sp>
        <p:nvSpPr>
          <p:cNvPr id="134147" name="Text Box 3"/>
          <p:cNvSpPr txBox="1">
            <a:spLocks noChangeArrowheads="1"/>
          </p:cNvSpPr>
          <p:nvPr/>
        </p:nvSpPr>
        <p:spPr bwMode="auto">
          <a:xfrm>
            <a:off x="685800" y="1371600"/>
            <a:ext cx="8077200" cy="381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85000"/>
              </a:lnSpc>
              <a:spcBef>
                <a:spcPct val="25000"/>
              </a:spcBef>
              <a:buFontTx/>
              <a:buChar char="•"/>
              <a:defRPr/>
            </a:pPr>
            <a:r>
              <a:rPr lang="en-US" altLang="en-US" sz="3200" dirty="0">
                <a:solidFill>
                  <a:srgbClr val="FFFF00"/>
                </a:solidFill>
                <a:effectLst>
                  <a:outerShdw blurRad="38100" dist="38100" dir="2700000" algn="tl">
                    <a:srgbClr val="000000"/>
                  </a:outerShdw>
                </a:effectLst>
              </a:rPr>
              <a:t>There is a God who created the world and man (Genesis 1:1, 26).</a:t>
            </a:r>
          </a:p>
          <a:p>
            <a:pPr>
              <a:lnSpc>
                <a:spcPct val="85000"/>
              </a:lnSpc>
              <a:spcBef>
                <a:spcPct val="25000"/>
              </a:spcBef>
              <a:buFontTx/>
              <a:buChar char="•"/>
              <a:defRPr/>
            </a:pPr>
            <a:r>
              <a:rPr lang="en-US" altLang="en-US" sz="3200" dirty="0">
                <a:solidFill>
                  <a:srgbClr val="FFFF00"/>
                </a:solidFill>
                <a:effectLst>
                  <a:outerShdw blurRad="38100" dist="38100" dir="2700000" algn="tl">
                    <a:srgbClr val="000000"/>
                  </a:outerShdw>
                </a:effectLst>
              </a:rPr>
              <a:t>Would it be possible for an all-powerful Creator to reveal His will to His creation?</a:t>
            </a:r>
          </a:p>
          <a:p>
            <a:pPr>
              <a:lnSpc>
                <a:spcPct val="85000"/>
              </a:lnSpc>
              <a:spcBef>
                <a:spcPct val="25000"/>
              </a:spcBef>
              <a:buFontTx/>
              <a:buChar char="•"/>
              <a:defRPr/>
            </a:pPr>
            <a:r>
              <a:rPr lang="en-US" altLang="en-US" sz="3200" dirty="0">
                <a:solidFill>
                  <a:srgbClr val="FFFF00"/>
                </a:solidFill>
                <a:effectLst>
                  <a:outerShdw blurRad="38100" dist="38100" dir="2700000" algn="tl">
                    <a:srgbClr val="000000"/>
                  </a:outerShdw>
                </a:effectLst>
              </a:rPr>
              <a:t>Would it be probable that God would reveal His will to His creation?</a:t>
            </a:r>
          </a:p>
          <a:p>
            <a:pPr>
              <a:lnSpc>
                <a:spcPct val="85000"/>
              </a:lnSpc>
              <a:spcBef>
                <a:spcPct val="25000"/>
              </a:spcBef>
              <a:buFontTx/>
              <a:buChar char="•"/>
              <a:defRPr/>
            </a:pPr>
            <a:r>
              <a:rPr lang="en-US" altLang="en-US" sz="3200" dirty="0">
                <a:solidFill>
                  <a:srgbClr val="FFFF00"/>
                </a:solidFill>
                <a:effectLst>
                  <a:outerShdw blurRad="38100" dist="38100" dir="2700000" algn="tl">
                    <a:srgbClr val="000000"/>
                  </a:outerShdw>
                </a:effectLst>
              </a:rPr>
              <a:t>It is both possible and probable that God would reveal His will to His creation!</a:t>
            </a:r>
          </a:p>
        </p:txBody>
      </p:sp>
    </p:spTree>
    <p:extLst>
      <p:ext uri="{BB962C8B-B14F-4D97-AF65-F5344CB8AC3E}">
        <p14:creationId xmlns:p14="http://schemas.microsoft.com/office/powerpoint/2010/main" val="2523033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36195" name="Text Box 3"/>
          <p:cNvSpPr txBox="1">
            <a:spLocks noChangeArrowheads="1"/>
          </p:cNvSpPr>
          <p:nvPr/>
        </p:nvSpPr>
        <p:spPr bwMode="auto">
          <a:xfrm>
            <a:off x="685800" y="1524000"/>
            <a:ext cx="807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a:t>
            </a:r>
            <a:r>
              <a:rPr lang="en-US" altLang="en-US" sz="3200" b="1" i="1">
                <a:solidFill>
                  <a:srgbClr val="FFFF00"/>
                </a:solidFill>
                <a:effectLst>
                  <a:outerShdw blurRad="38100" dist="38100" dir="2700000" algn="tl">
                    <a:srgbClr val="000000"/>
                  </a:outerShdw>
                </a:effectLst>
              </a:rPr>
              <a:t>nature</a:t>
            </a:r>
            <a:r>
              <a:rPr lang="en-US" altLang="en-US" sz="3200">
                <a:solidFill>
                  <a:srgbClr val="FFFF00"/>
                </a:solidFill>
                <a:effectLst>
                  <a:outerShdw blurRad="38100" dist="38100" dir="2700000" algn="tl">
                    <a:srgbClr val="000000"/>
                  </a:outerShdw>
                </a:effectLst>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Is The Bible The Word Of God?</a:t>
            </a:r>
          </a:p>
        </p:txBody>
      </p:sp>
      <p:sp>
        <p:nvSpPr>
          <p:cNvPr id="106499" name="Text Box 3"/>
          <p:cNvSpPr txBox="1">
            <a:spLocks noChangeArrowheads="1"/>
          </p:cNvSpPr>
          <p:nvPr/>
        </p:nvSpPr>
        <p:spPr bwMode="auto">
          <a:xfrm>
            <a:off x="685800" y="1752600"/>
            <a:ext cx="8077200"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a:defRPr>
                <a:solidFill>
                  <a:schemeClr val="tx1"/>
                </a:solidFill>
                <a:latin typeface="Arial" charset="0"/>
              </a:defRPr>
            </a:lvl1pPr>
            <a:lvl2pPr marL="1028700">
              <a:defRPr>
                <a:solidFill>
                  <a:schemeClr val="tx1"/>
                </a:solidFill>
                <a:latin typeface="Arial" charset="0"/>
              </a:defRPr>
            </a:lvl2pPr>
            <a:lvl3pPr marL="11430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75000"/>
              </a:spcBef>
              <a:buFontTx/>
              <a:buChar char="•"/>
              <a:defRPr/>
            </a:pPr>
            <a:r>
              <a:rPr lang="en-US" altLang="en-US" sz="3200">
                <a:solidFill>
                  <a:srgbClr val="FFFF00"/>
                </a:solidFill>
                <a:effectLst>
                  <a:outerShdw blurRad="38100" dist="38100" dir="2700000" algn="tl">
                    <a:srgbClr val="000000"/>
                  </a:outerShdw>
                </a:effectLst>
              </a:rPr>
              <a:t>One of the most important questions ever asked–is the Bible God’s word?</a:t>
            </a:r>
          </a:p>
          <a:p>
            <a:pPr>
              <a:spcBef>
                <a:spcPct val="75000"/>
              </a:spcBef>
              <a:buFontTx/>
              <a:buChar char="•"/>
              <a:defRPr/>
            </a:pPr>
            <a:r>
              <a:rPr lang="en-US" altLang="en-US" sz="3200">
                <a:solidFill>
                  <a:srgbClr val="FFFF00"/>
                </a:solidFill>
                <a:effectLst>
                  <a:outerShdw blurRad="38100" dist="38100" dir="2700000" algn="tl">
                    <a:srgbClr val="000000"/>
                  </a:outerShdw>
                </a:effectLst>
              </a:rPr>
              <a:t>Everyone must come to a decision about the origin of the Bible.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37219" name="Text Box 3"/>
          <p:cNvSpPr txBox="1">
            <a:spLocks noChangeArrowheads="1"/>
          </p:cNvSpPr>
          <p:nvPr/>
        </p:nvSpPr>
        <p:spPr bwMode="auto">
          <a:xfrm>
            <a:off x="685800" y="1524000"/>
            <a:ext cx="80772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a:t>
            </a:r>
            <a:r>
              <a:rPr lang="en-US" altLang="en-US" sz="3200" b="1" i="1">
                <a:solidFill>
                  <a:srgbClr val="FFFF00"/>
                </a:solidFill>
                <a:effectLst>
                  <a:outerShdw blurRad="38100" dist="38100" dir="2700000" algn="tl">
                    <a:srgbClr val="000000"/>
                  </a:outerShdw>
                </a:effectLst>
              </a:rPr>
              <a:t>nature</a:t>
            </a:r>
            <a:r>
              <a:rPr lang="en-US" altLang="en-US" sz="320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We can know God exists through nature.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38243" name="Text Box 3"/>
          <p:cNvSpPr txBox="1">
            <a:spLocks noChangeArrowheads="1"/>
          </p:cNvSpPr>
          <p:nvPr/>
        </p:nvSpPr>
        <p:spPr bwMode="auto">
          <a:xfrm>
            <a:off x="685800" y="1524000"/>
            <a:ext cx="80772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a:t>
            </a:r>
            <a:r>
              <a:rPr lang="en-US" altLang="en-US" sz="3200" b="1" i="1">
                <a:solidFill>
                  <a:srgbClr val="FFFF00"/>
                </a:solidFill>
                <a:effectLst>
                  <a:outerShdw blurRad="38100" dist="38100" dir="2700000" algn="tl">
                    <a:srgbClr val="000000"/>
                  </a:outerShdw>
                </a:effectLst>
              </a:rPr>
              <a:t>nature</a:t>
            </a:r>
            <a:r>
              <a:rPr lang="en-US" altLang="en-US" sz="320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We can know God exists through nature.</a:t>
            </a:r>
          </a:p>
        </p:txBody>
      </p:sp>
      <p:sp>
        <p:nvSpPr>
          <p:cNvPr id="43012" name="Rectangle 4"/>
          <p:cNvSpPr>
            <a:spLocks noChangeArrowheads="1"/>
          </p:cNvSpPr>
          <p:nvPr/>
        </p:nvSpPr>
        <p:spPr bwMode="auto">
          <a:xfrm>
            <a:off x="1676400" y="3352800"/>
            <a:ext cx="5715000" cy="28956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800" i="1"/>
              <a:t>“The heavens declare the glory of God; and the firmament shows His handiwork” (Psalm 19:1).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41315" name="Text Box 3"/>
          <p:cNvSpPr txBox="1">
            <a:spLocks noChangeArrowheads="1"/>
          </p:cNvSpPr>
          <p:nvPr/>
        </p:nvSpPr>
        <p:spPr bwMode="auto">
          <a:xfrm>
            <a:off x="685800" y="1524000"/>
            <a:ext cx="80772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a:t>
            </a:r>
            <a:r>
              <a:rPr lang="en-US" altLang="en-US" sz="3200" b="1" i="1">
                <a:solidFill>
                  <a:srgbClr val="FFFF00"/>
                </a:solidFill>
                <a:effectLst>
                  <a:outerShdw blurRad="38100" dist="38100" dir="2700000" algn="tl">
                    <a:srgbClr val="000000"/>
                  </a:outerShdw>
                </a:effectLst>
              </a:rPr>
              <a:t>nature</a:t>
            </a:r>
            <a:r>
              <a:rPr lang="en-US" altLang="en-US" sz="320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We can know God exists through nature.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49155" name="Text Box 3"/>
          <p:cNvSpPr txBox="1">
            <a:spLocks noChangeArrowheads="1"/>
          </p:cNvSpPr>
          <p:nvPr/>
        </p:nvSpPr>
        <p:spPr bwMode="auto">
          <a:xfrm>
            <a:off x="685800" y="1524000"/>
            <a:ext cx="8077200"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a:t>
            </a:r>
            <a:r>
              <a:rPr lang="en-US" altLang="en-US" sz="3200" b="1" i="1">
                <a:solidFill>
                  <a:srgbClr val="FFFF00"/>
                </a:solidFill>
                <a:effectLst>
                  <a:outerShdw blurRad="38100" dist="38100" dir="2700000" algn="tl">
                    <a:srgbClr val="000000"/>
                  </a:outerShdw>
                </a:effectLst>
              </a:rPr>
              <a:t>nature</a:t>
            </a:r>
            <a:r>
              <a:rPr lang="en-US" altLang="en-US" sz="320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We can know God exists through nature.</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We can see God’s power in nature.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39267" name="Text Box 3"/>
          <p:cNvSpPr txBox="1">
            <a:spLocks noChangeArrowheads="1"/>
          </p:cNvSpPr>
          <p:nvPr/>
        </p:nvSpPr>
        <p:spPr bwMode="auto">
          <a:xfrm>
            <a:off x="685800" y="1524000"/>
            <a:ext cx="8077200"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a:t>
            </a:r>
            <a:r>
              <a:rPr lang="en-US" altLang="en-US" sz="3200" b="1" i="1">
                <a:solidFill>
                  <a:srgbClr val="FFFF00"/>
                </a:solidFill>
                <a:effectLst>
                  <a:outerShdw blurRad="38100" dist="38100" dir="2700000" algn="tl">
                    <a:srgbClr val="000000"/>
                  </a:outerShdw>
                </a:effectLst>
              </a:rPr>
              <a:t>nature</a:t>
            </a:r>
            <a:r>
              <a:rPr lang="en-US" altLang="en-US" sz="320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We can know God exists through nature.</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We can see God’s power in nature.</a:t>
            </a:r>
          </a:p>
        </p:txBody>
      </p:sp>
      <p:sp>
        <p:nvSpPr>
          <p:cNvPr id="46084" name="Rectangle 4"/>
          <p:cNvSpPr>
            <a:spLocks noChangeArrowheads="1"/>
          </p:cNvSpPr>
          <p:nvPr/>
        </p:nvSpPr>
        <p:spPr bwMode="auto">
          <a:xfrm>
            <a:off x="1676400" y="3352800"/>
            <a:ext cx="5715000" cy="32766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800" i="1"/>
              <a:t>“For since the creation of the world His invisible attributes are clearly seen, being understood by the things that are made, even His eternal power and Godhead, so that they are without excuse” (Romans 1:20).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40291" name="Text Box 3"/>
          <p:cNvSpPr txBox="1">
            <a:spLocks noChangeArrowheads="1"/>
          </p:cNvSpPr>
          <p:nvPr/>
        </p:nvSpPr>
        <p:spPr bwMode="auto">
          <a:xfrm>
            <a:off x="685800" y="1524000"/>
            <a:ext cx="8077200"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a:t>
            </a:r>
            <a:r>
              <a:rPr lang="en-US" altLang="en-US" sz="3200" b="1" i="1">
                <a:solidFill>
                  <a:srgbClr val="FFFF00"/>
                </a:solidFill>
                <a:effectLst>
                  <a:outerShdw blurRad="38100" dist="38100" dir="2700000" algn="tl">
                    <a:srgbClr val="000000"/>
                  </a:outerShdw>
                </a:effectLst>
              </a:rPr>
              <a:t>nature</a:t>
            </a:r>
            <a:r>
              <a:rPr lang="en-US" altLang="en-US" sz="320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We can know God exists through nature.</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We can see God’s power in nature.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50179" name="Text Box 3"/>
          <p:cNvSpPr txBox="1">
            <a:spLocks noChangeArrowheads="1"/>
          </p:cNvSpPr>
          <p:nvPr/>
        </p:nvSpPr>
        <p:spPr bwMode="auto">
          <a:xfrm>
            <a:off x="685800" y="1524000"/>
            <a:ext cx="80772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a:t>
            </a:r>
            <a:r>
              <a:rPr lang="en-US" altLang="en-US" sz="3200" b="1" i="1">
                <a:solidFill>
                  <a:srgbClr val="FFFF00"/>
                </a:solidFill>
                <a:effectLst>
                  <a:outerShdw blurRad="38100" dist="38100" dir="2700000" algn="tl">
                    <a:srgbClr val="000000"/>
                  </a:outerShdw>
                </a:effectLst>
              </a:rPr>
              <a:t>nature</a:t>
            </a:r>
            <a:r>
              <a:rPr lang="en-US" altLang="en-US" sz="320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We can know God exists through nature.</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We can see God’s power in nature.</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But man cannot learn how to worship and serve God through observing nature alone (Romans 1:21-23).</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42339" name="Text Box 3"/>
          <p:cNvSpPr txBox="1">
            <a:spLocks noChangeArrowheads="1"/>
          </p:cNvSpPr>
          <p:nvPr/>
        </p:nvSpPr>
        <p:spPr bwMode="auto">
          <a:xfrm>
            <a:off x="685800" y="1524000"/>
            <a:ext cx="8077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human </a:t>
            </a:r>
            <a:r>
              <a:rPr lang="en-US" altLang="en-US" sz="3200" b="1" i="1">
                <a:solidFill>
                  <a:srgbClr val="FFFF00"/>
                </a:solidFill>
                <a:effectLst>
                  <a:outerShdw blurRad="38100" dist="38100" dir="2700000" algn="tl">
                    <a:srgbClr val="000000"/>
                  </a:outerShdw>
                </a:effectLst>
              </a:rPr>
              <a:t>intuition</a:t>
            </a:r>
            <a:r>
              <a:rPr lang="en-US" altLang="en-US" sz="3200">
                <a:solidFill>
                  <a:srgbClr val="FFFF00"/>
                </a:solidFill>
                <a:effectLst>
                  <a:outerShdw blurRad="38100" dist="38100" dir="2700000" algn="tl">
                    <a:srgbClr val="000000"/>
                  </a:outerShdw>
                </a:effectLst>
              </a:rPr>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43363" name="Text Box 3"/>
          <p:cNvSpPr txBox="1">
            <a:spLocks noChangeArrowheads="1"/>
          </p:cNvSpPr>
          <p:nvPr/>
        </p:nvSpPr>
        <p:spPr bwMode="auto">
          <a:xfrm>
            <a:off x="685800" y="1524000"/>
            <a:ext cx="8077200" cy="207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human </a:t>
            </a:r>
            <a:r>
              <a:rPr lang="en-US" altLang="en-US" sz="3200" b="1" i="1">
                <a:solidFill>
                  <a:srgbClr val="FFFF00"/>
                </a:solidFill>
                <a:effectLst>
                  <a:outerShdw blurRad="38100" dist="38100" dir="2700000" algn="tl">
                    <a:srgbClr val="000000"/>
                  </a:outerShdw>
                </a:effectLst>
              </a:rPr>
              <a:t>intuition</a:t>
            </a:r>
            <a:r>
              <a:rPr lang="en-US" altLang="en-US" sz="320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Intuition is perception without reasoning, or understanding that comes through feelings.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Is The Bible The Word Of God?</a:t>
            </a:r>
          </a:p>
        </p:txBody>
      </p:sp>
      <p:sp>
        <p:nvSpPr>
          <p:cNvPr id="107523" name="Text Box 3"/>
          <p:cNvSpPr txBox="1">
            <a:spLocks noChangeArrowheads="1"/>
          </p:cNvSpPr>
          <p:nvPr/>
        </p:nvSpPr>
        <p:spPr bwMode="auto">
          <a:xfrm>
            <a:off x="685800" y="1752600"/>
            <a:ext cx="8077200" cy="325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a:defRPr>
                <a:solidFill>
                  <a:schemeClr val="tx1"/>
                </a:solidFill>
                <a:latin typeface="Arial" charset="0"/>
              </a:defRPr>
            </a:lvl1pPr>
            <a:lvl2pPr marL="1028700">
              <a:defRPr>
                <a:solidFill>
                  <a:schemeClr val="tx1"/>
                </a:solidFill>
                <a:latin typeface="Arial" charset="0"/>
              </a:defRPr>
            </a:lvl2pPr>
            <a:lvl3pPr marL="11430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75000"/>
              </a:spcBef>
              <a:buFontTx/>
              <a:buChar char="•"/>
              <a:defRPr/>
            </a:pPr>
            <a:r>
              <a:rPr lang="en-US" altLang="en-US" sz="3200">
                <a:solidFill>
                  <a:srgbClr val="FFFF00"/>
                </a:solidFill>
                <a:effectLst>
                  <a:outerShdw blurRad="38100" dist="38100" dir="2700000" algn="tl">
                    <a:srgbClr val="000000"/>
                  </a:outerShdw>
                </a:effectLst>
              </a:rPr>
              <a:t>One of the most important questions ever asked–is the Bible God’s word?</a:t>
            </a:r>
          </a:p>
          <a:p>
            <a:pPr>
              <a:spcBef>
                <a:spcPct val="75000"/>
              </a:spcBef>
              <a:buFontTx/>
              <a:buChar char="•"/>
              <a:defRPr/>
            </a:pPr>
            <a:r>
              <a:rPr lang="en-US" altLang="en-US" sz="3200">
                <a:solidFill>
                  <a:srgbClr val="FFFF00"/>
                </a:solidFill>
                <a:effectLst>
                  <a:outerShdw blurRad="38100" dist="38100" dir="2700000" algn="tl">
                    <a:srgbClr val="000000"/>
                  </a:outerShdw>
                </a:effectLst>
              </a:rPr>
              <a:t>Everyone must come to a decision about the origin of the Bible.</a:t>
            </a:r>
          </a:p>
          <a:p>
            <a:pPr>
              <a:spcBef>
                <a:spcPct val="75000"/>
              </a:spcBef>
              <a:buFontTx/>
              <a:buChar char="•"/>
              <a:defRPr/>
            </a:pPr>
            <a:r>
              <a:rPr lang="en-US" altLang="en-US" sz="3200">
                <a:solidFill>
                  <a:srgbClr val="FFFF00"/>
                </a:solidFill>
                <a:effectLst>
                  <a:outerShdw blurRad="38100" dist="38100" dir="2700000" algn="tl">
                    <a:srgbClr val="000000"/>
                  </a:outerShdw>
                </a:effectLst>
              </a:rPr>
              <a:t>The Bible claims to be the word of God.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44387" name="Text Box 3"/>
          <p:cNvSpPr txBox="1">
            <a:spLocks noChangeArrowheads="1"/>
          </p:cNvSpPr>
          <p:nvPr/>
        </p:nvSpPr>
        <p:spPr bwMode="auto">
          <a:xfrm>
            <a:off x="685800" y="1524000"/>
            <a:ext cx="8077200"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human </a:t>
            </a:r>
            <a:r>
              <a:rPr lang="en-US" altLang="en-US" sz="3200" b="1" i="1">
                <a:solidFill>
                  <a:srgbClr val="FFFF00"/>
                </a:solidFill>
                <a:effectLst>
                  <a:outerShdw blurRad="38100" dist="38100" dir="2700000" algn="tl">
                    <a:srgbClr val="000000"/>
                  </a:outerShdw>
                </a:effectLst>
              </a:rPr>
              <a:t>intuition</a:t>
            </a:r>
            <a:r>
              <a:rPr lang="en-US" altLang="en-US" sz="320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Intuition is perception without reasoning, or understanding that comes through feelings.</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Is every person’s intuition correct?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45411" name="Text Box 3"/>
          <p:cNvSpPr txBox="1">
            <a:spLocks noChangeArrowheads="1"/>
          </p:cNvSpPr>
          <p:nvPr/>
        </p:nvSpPr>
        <p:spPr bwMode="auto">
          <a:xfrm>
            <a:off x="685800" y="1524000"/>
            <a:ext cx="8077200" cy="364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human </a:t>
            </a:r>
            <a:r>
              <a:rPr lang="en-US" altLang="en-US" sz="3200" b="1" i="1">
                <a:solidFill>
                  <a:srgbClr val="FFFF00"/>
                </a:solidFill>
                <a:effectLst>
                  <a:outerShdw blurRad="38100" dist="38100" dir="2700000" algn="tl">
                    <a:srgbClr val="000000"/>
                  </a:outerShdw>
                </a:effectLst>
              </a:rPr>
              <a:t>intuition</a:t>
            </a:r>
            <a:r>
              <a:rPr lang="en-US" altLang="en-US" sz="320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Intuition is perception without reasoning, or understanding that comes through feelings.</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Is every person’s intuition correct?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Were the feelings of Hitler, Stalin, Charles Manson, Jim Jones, etc. all correct?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46435" name="Text Box 3"/>
          <p:cNvSpPr txBox="1">
            <a:spLocks noChangeArrowheads="1"/>
          </p:cNvSpPr>
          <p:nvPr/>
        </p:nvSpPr>
        <p:spPr bwMode="auto">
          <a:xfrm>
            <a:off x="685800" y="1524000"/>
            <a:ext cx="8077200" cy="465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human </a:t>
            </a:r>
            <a:r>
              <a:rPr lang="en-US" altLang="en-US" sz="3200" b="1" i="1">
                <a:solidFill>
                  <a:srgbClr val="FFFF00"/>
                </a:solidFill>
                <a:effectLst>
                  <a:outerShdw blurRad="38100" dist="38100" dir="2700000" algn="tl">
                    <a:srgbClr val="000000"/>
                  </a:outerShdw>
                </a:effectLst>
              </a:rPr>
              <a:t>intuition</a:t>
            </a:r>
            <a:r>
              <a:rPr lang="en-US" altLang="en-US" sz="320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Intuition is perception without reasoning, or understanding that comes through feelings.</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Is every person’s intuition correct?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Were the feelings of Hitler, Stalin, Charles Manson, Jim Jones, etc. all correct?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Obviously, man cannot learn God’s will through intuition.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47459" name="Text Box 3"/>
          <p:cNvSpPr txBox="1">
            <a:spLocks noChangeArrowheads="1"/>
          </p:cNvSpPr>
          <p:nvPr/>
        </p:nvSpPr>
        <p:spPr bwMode="auto">
          <a:xfrm>
            <a:off x="685800" y="1524000"/>
            <a:ext cx="8077200" cy="465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human </a:t>
            </a:r>
            <a:r>
              <a:rPr lang="en-US" altLang="en-US" sz="3200" b="1" i="1">
                <a:solidFill>
                  <a:srgbClr val="FFFF00"/>
                </a:solidFill>
                <a:effectLst>
                  <a:outerShdw blurRad="38100" dist="38100" dir="2700000" algn="tl">
                    <a:srgbClr val="000000"/>
                  </a:outerShdw>
                </a:effectLst>
              </a:rPr>
              <a:t>intuition</a:t>
            </a:r>
            <a:r>
              <a:rPr lang="en-US" altLang="en-US" sz="320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Intuition is perception without reasoning, or understanding that comes through feelings.</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Is every person’s intuition correct?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Were the feelings of Hitler, Stalin, Charles Manson, Jim Jones, etc. all correct?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Obviously, man cannot learn God’s will through intuition.</a:t>
            </a:r>
          </a:p>
        </p:txBody>
      </p:sp>
      <p:sp>
        <p:nvSpPr>
          <p:cNvPr id="55300" name="Rectangle 4"/>
          <p:cNvSpPr>
            <a:spLocks noChangeArrowheads="1"/>
          </p:cNvSpPr>
          <p:nvPr/>
        </p:nvSpPr>
        <p:spPr bwMode="auto">
          <a:xfrm>
            <a:off x="1676400" y="2819400"/>
            <a:ext cx="5715000" cy="32766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800" i="1"/>
              <a:t>“O LORD, I know the way of man is not in himself; it is not in man who walks to direct his own steps” (Jeremiah 10:23).</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48483" name="Text Box 3"/>
          <p:cNvSpPr txBox="1">
            <a:spLocks noChangeArrowheads="1"/>
          </p:cNvSpPr>
          <p:nvPr/>
        </p:nvSpPr>
        <p:spPr bwMode="auto">
          <a:xfrm>
            <a:off x="685800" y="1524000"/>
            <a:ext cx="8077200" cy="465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human </a:t>
            </a:r>
            <a:r>
              <a:rPr lang="en-US" altLang="en-US" sz="3200" b="1" i="1">
                <a:solidFill>
                  <a:srgbClr val="FFFF00"/>
                </a:solidFill>
                <a:effectLst>
                  <a:outerShdw blurRad="38100" dist="38100" dir="2700000" algn="tl">
                    <a:srgbClr val="000000"/>
                  </a:outerShdw>
                </a:effectLst>
              </a:rPr>
              <a:t>intuition</a:t>
            </a:r>
            <a:r>
              <a:rPr lang="en-US" altLang="en-US" sz="320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Intuition is perception without reasoning, or understanding that comes through feelings.</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Is every person’s intuition correct?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Were the feelings of Hitler, Stalin, Charles Manson, Jim Jones, etc. all correct?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Obviously, man cannot learn God’s will through intuition.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49507" name="Text Box 3"/>
          <p:cNvSpPr txBox="1">
            <a:spLocks noChangeArrowheads="1"/>
          </p:cNvSpPr>
          <p:nvPr/>
        </p:nvSpPr>
        <p:spPr bwMode="auto">
          <a:xfrm>
            <a:off x="685800" y="1524000"/>
            <a:ext cx="8077200" cy="465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human </a:t>
            </a:r>
            <a:r>
              <a:rPr lang="en-US" altLang="en-US" sz="3200" b="1" i="1">
                <a:solidFill>
                  <a:srgbClr val="FFFF00"/>
                </a:solidFill>
                <a:effectLst>
                  <a:outerShdw blurRad="38100" dist="38100" dir="2700000" algn="tl">
                    <a:srgbClr val="000000"/>
                  </a:outerShdw>
                </a:effectLst>
              </a:rPr>
              <a:t>intuition</a:t>
            </a:r>
            <a:r>
              <a:rPr lang="en-US" altLang="en-US" sz="320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Intuition is perception without reasoning, or understanding that comes through feelings.</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Is every person’s intuition correct?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Were the feelings of Hitler, Stalin, Charles Manson, Jim Jones, etc. all correct?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Obviously, man cannot learn God’s will through intuition.</a:t>
            </a:r>
          </a:p>
        </p:txBody>
      </p:sp>
      <p:sp>
        <p:nvSpPr>
          <p:cNvPr id="57348" name="Rectangle 4"/>
          <p:cNvSpPr>
            <a:spLocks noChangeArrowheads="1"/>
          </p:cNvSpPr>
          <p:nvPr/>
        </p:nvSpPr>
        <p:spPr bwMode="auto">
          <a:xfrm>
            <a:off x="1676400" y="2819400"/>
            <a:ext cx="5715000" cy="32766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800" i="1"/>
              <a:t>“There is a way which seems right to a man, but its end is the way of death” (Proverbs 14:12).</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50531" name="Text Box 3"/>
          <p:cNvSpPr txBox="1">
            <a:spLocks noChangeArrowheads="1"/>
          </p:cNvSpPr>
          <p:nvPr/>
        </p:nvSpPr>
        <p:spPr bwMode="auto">
          <a:xfrm>
            <a:off x="685800" y="1524000"/>
            <a:ext cx="8077200" cy="465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human </a:t>
            </a:r>
            <a:r>
              <a:rPr lang="en-US" altLang="en-US" sz="3200" b="1" i="1">
                <a:solidFill>
                  <a:srgbClr val="FFFF00"/>
                </a:solidFill>
                <a:effectLst>
                  <a:outerShdw blurRad="38100" dist="38100" dir="2700000" algn="tl">
                    <a:srgbClr val="000000"/>
                  </a:outerShdw>
                </a:effectLst>
              </a:rPr>
              <a:t>intuition</a:t>
            </a:r>
            <a:r>
              <a:rPr lang="en-US" altLang="en-US" sz="320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Intuition is perception without reasoning, or understanding that comes through feelings.</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Is every person’s intuition correct?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Were the feelings of Hitler, Stalin, Charles Manson, Jim Jones, etc. all correct?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Obviously, man cannot learn God’s will through intuition.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51555" name="Text Box 3"/>
          <p:cNvSpPr txBox="1">
            <a:spLocks noChangeArrowheads="1"/>
          </p:cNvSpPr>
          <p:nvPr/>
        </p:nvSpPr>
        <p:spPr bwMode="auto">
          <a:xfrm>
            <a:off x="685800" y="1524000"/>
            <a:ext cx="8077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a:t>
            </a:r>
            <a:r>
              <a:rPr lang="en-US" altLang="en-US" sz="3200" b="1" i="1">
                <a:solidFill>
                  <a:srgbClr val="FFFF00"/>
                </a:solidFill>
                <a:effectLst>
                  <a:outerShdw blurRad="38100" dist="38100" dir="2700000" algn="tl">
                    <a:srgbClr val="000000"/>
                  </a:outerShdw>
                </a:effectLst>
              </a:rPr>
              <a:t>human</a:t>
            </a:r>
            <a:r>
              <a:rPr lang="en-US" altLang="en-US" sz="3200">
                <a:solidFill>
                  <a:srgbClr val="FFFF00"/>
                </a:solidFill>
                <a:effectLst>
                  <a:outerShdw blurRad="38100" dist="38100" dir="2700000" algn="tl">
                    <a:srgbClr val="000000"/>
                  </a:outerShdw>
                </a:effectLst>
              </a:rPr>
              <a:t> </a:t>
            </a:r>
            <a:r>
              <a:rPr lang="en-US" altLang="en-US" sz="3200" b="1" i="1">
                <a:solidFill>
                  <a:srgbClr val="FFFF00"/>
                </a:solidFill>
                <a:effectLst>
                  <a:outerShdw blurRad="38100" dist="38100" dir="2700000" algn="tl">
                    <a:srgbClr val="000000"/>
                  </a:outerShdw>
                </a:effectLst>
              </a:rPr>
              <a:t>wisdom</a:t>
            </a:r>
            <a:r>
              <a:rPr lang="en-US" altLang="en-US" sz="3200">
                <a:solidFill>
                  <a:srgbClr val="FFFF00"/>
                </a:solidFill>
                <a:effectLst>
                  <a:outerShdw blurRad="38100" dist="38100" dir="2700000" algn="tl">
                    <a:srgbClr val="000000"/>
                  </a:outerShdw>
                </a:effectLst>
              </a:rPr>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52579" name="Text Box 3"/>
          <p:cNvSpPr txBox="1">
            <a:spLocks noChangeArrowheads="1"/>
          </p:cNvSpPr>
          <p:nvPr/>
        </p:nvSpPr>
        <p:spPr bwMode="auto">
          <a:xfrm>
            <a:off x="685800" y="1524000"/>
            <a:ext cx="8077200" cy="164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a:t>
            </a:r>
            <a:r>
              <a:rPr lang="en-US" altLang="en-US" sz="3200" b="1" i="1">
                <a:solidFill>
                  <a:srgbClr val="FFFF00"/>
                </a:solidFill>
                <a:effectLst>
                  <a:outerShdw blurRad="38100" dist="38100" dir="2700000" algn="tl">
                    <a:srgbClr val="000000"/>
                  </a:outerShdw>
                </a:effectLst>
              </a:rPr>
              <a:t>human</a:t>
            </a:r>
            <a:r>
              <a:rPr lang="en-US" altLang="en-US" sz="3200">
                <a:solidFill>
                  <a:srgbClr val="FFFF00"/>
                </a:solidFill>
                <a:effectLst>
                  <a:outerShdw blurRad="38100" dist="38100" dir="2700000" algn="tl">
                    <a:srgbClr val="000000"/>
                  </a:outerShdw>
                </a:effectLst>
              </a:rPr>
              <a:t> </a:t>
            </a:r>
            <a:r>
              <a:rPr lang="en-US" altLang="en-US" sz="3200" b="1" i="1">
                <a:solidFill>
                  <a:srgbClr val="FFFF00"/>
                </a:solidFill>
                <a:effectLst>
                  <a:outerShdw blurRad="38100" dist="38100" dir="2700000" algn="tl">
                    <a:srgbClr val="000000"/>
                  </a:outerShdw>
                </a:effectLst>
              </a:rPr>
              <a:t>wisdom</a:t>
            </a:r>
            <a:r>
              <a:rPr lang="en-US" altLang="en-US" sz="320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Where has the wisdom of men taken 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Is The Bible The Word Of God?</a:t>
            </a:r>
          </a:p>
        </p:txBody>
      </p:sp>
      <p:sp>
        <p:nvSpPr>
          <p:cNvPr id="108547" name="Text Box 3"/>
          <p:cNvSpPr txBox="1">
            <a:spLocks noChangeArrowheads="1"/>
          </p:cNvSpPr>
          <p:nvPr/>
        </p:nvSpPr>
        <p:spPr bwMode="auto">
          <a:xfrm>
            <a:off x="685800" y="1752600"/>
            <a:ext cx="8077200" cy="325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a:defRPr>
                <a:solidFill>
                  <a:schemeClr val="tx1"/>
                </a:solidFill>
                <a:latin typeface="Arial" charset="0"/>
              </a:defRPr>
            </a:lvl1pPr>
            <a:lvl2pPr marL="1028700">
              <a:defRPr>
                <a:solidFill>
                  <a:schemeClr val="tx1"/>
                </a:solidFill>
                <a:latin typeface="Arial" charset="0"/>
              </a:defRPr>
            </a:lvl2pPr>
            <a:lvl3pPr marL="11430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75000"/>
              </a:spcBef>
              <a:buFontTx/>
              <a:buChar char="•"/>
              <a:defRPr/>
            </a:pPr>
            <a:r>
              <a:rPr lang="en-US" altLang="en-US" sz="3200">
                <a:solidFill>
                  <a:srgbClr val="FFFF00"/>
                </a:solidFill>
                <a:effectLst>
                  <a:outerShdw blurRad="38100" dist="38100" dir="2700000" algn="tl">
                    <a:srgbClr val="000000"/>
                  </a:outerShdw>
                </a:effectLst>
              </a:rPr>
              <a:t>One of the most important questions ever asked–is the Bible God’s word?</a:t>
            </a:r>
          </a:p>
          <a:p>
            <a:pPr>
              <a:spcBef>
                <a:spcPct val="75000"/>
              </a:spcBef>
              <a:buFontTx/>
              <a:buChar char="•"/>
              <a:defRPr/>
            </a:pPr>
            <a:r>
              <a:rPr lang="en-US" altLang="en-US" sz="3200">
                <a:solidFill>
                  <a:srgbClr val="FFFF00"/>
                </a:solidFill>
                <a:effectLst>
                  <a:outerShdw blurRad="38100" dist="38100" dir="2700000" algn="tl">
                    <a:srgbClr val="000000"/>
                  </a:outerShdw>
                </a:effectLst>
              </a:rPr>
              <a:t>Everyone must come to a decision about the origin of the Bible.</a:t>
            </a:r>
          </a:p>
          <a:p>
            <a:pPr>
              <a:spcBef>
                <a:spcPct val="75000"/>
              </a:spcBef>
              <a:buFontTx/>
              <a:buChar char="•"/>
              <a:defRPr/>
            </a:pPr>
            <a:r>
              <a:rPr lang="en-US" altLang="en-US" sz="3200">
                <a:solidFill>
                  <a:srgbClr val="FFFF00"/>
                </a:solidFill>
                <a:effectLst>
                  <a:outerShdw blurRad="38100" dist="38100" dir="2700000" algn="tl">
                    <a:srgbClr val="000000"/>
                  </a:outerShdw>
                </a:effectLst>
              </a:rPr>
              <a:t>The Bible claims to be the word of God.</a:t>
            </a:r>
          </a:p>
        </p:txBody>
      </p:sp>
      <p:sp>
        <p:nvSpPr>
          <p:cNvPr id="7172" name="Rectangle 4"/>
          <p:cNvSpPr>
            <a:spLocks noChangeArrowheads="1"/>
          </p:cNvSpPr>
          <p:nvPr/>
        </p:nvSpPr>
        <p:spPr bwMode="auto">
          <a:xfrm>
            <a:off x="1676400" y="2133600"/>
            <a:ext cx="5715000" cy="39624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800" i="1" dirty="0"/>
              <a:t>“All Scripture is given by inspiration of God, and is profitable for doctrine, for reproof, for correction, for instruction in righteousness, that the man of God may be complete, thoroughly equipped for every good work” </a:t>
            </a:r>
          </a:p>
          <a:p>
            <a:pPr algn="ctr">
              <a:spcBef>
                <a:spcPct val="0"/>
              </a:spcBef>
              <a:buFontTx/>
              <a:buNone/>
            </a:pPr>
            <a:r>
              <a:rPr lang="en-US" altLang="en-US" sz="2800" i="1" dirty="0"/>
              <a:t>(2 Timothy 3:16-17).</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53603" name="Text Box 3"/>
          <p:cNvSpPr txBox="1">
            <a:spLocks noChangeArrowheads="1"/>
          </p:cNvSpPr>
          <p:nvPr/>
        </p:nvSpPr>
        <p:spPr bwMode="auto">
          <a:xfrm>
            <a:off x="685800" y="1524000"/>
            <a:ext cx="8077200"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a:t>
            </a:r>
            <a:r>
              <a:rPr lang="en-US" altLang="en-US" sz="3200" b="1" i="1">
                <a:solidFill>
                  <a:srgbClr val="FFFF00"/>
                </a:solidFill>
                <a:effectLst>
                  <a:outerShdw blurRad="38100" dist="38100" dir="2700000" algn="tl">
                    <a:srgbClr val="000000"/>
                  </a:outerShdw>
                </a:effectLst>
              </a:rPr>
              <a:t>human</a:t>
            </a:r>
            <a:r>
              <a:rPr lang="en-US" altLang="en-US" sz="3200">
                <a:solidFill>
                  <a:srgbClr val="FFFF00"/>
                </a:solidFill>
                <a:effectLst>
                  <a:outerShdw blurRad="38100" dist="38100" dir="2700000" algn="tl">
                    <a:srgbClr val="000000"/>
                  </a:outerShdw>
                </a:effectLst>
              </a:rPr>
              <a:t> </a:t>
            </a:r>
            <a:r>
              <a:rPr lang="en-US" altLang="en-US" sz="3200" b="1" i="1">
                <a:solidFill>
                  <a:srgbClr val="FFFF00"/>
                </a:solidFill>
                <a:effectLst>
                  <a:outerShdw blurRad="38100" dist="38100" dir="2700000" algn="tl">
                    <a:srgbClr val="000000"/>
                  </a:outerShdw>
                </a:effectLst>
              </a:rPr>
              <a:t>wisdom</a:t>
            </a:r>
            <a:r>
              <a:rPr lang="en-US" altLang="en-US" sz="320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Where has the wisdom of men taken us?</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Evolution.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54627" name="Text Box 3"/>
          <p:cNvSpPr txBox="1">
            <a:spLocks noChangeArrowheads="1"/>
          </p:cNvSpPr>
          <p:nvPr/>
        </p:nvSpPr>
        <p:spPr bwMode="auto">
          <a:xfrm>
            <a:off x="685800" y="1524000"/>
            <a:ext cx="8077200" cy="263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a:t>
            </a:r>
            <a:r>
              <a:rPr lang="en-US" altLang="en-US" sz="3200" b="1" i="1">
                <a:solidFill>
                  <a:srgbClr val="FFFF00"/>
                </a:solidFill>
                <a:effectLst>
                  <a:outerShdw blurRad="38100" dist="38100" dir="2700000" algn="tl">
                    <a:srgbClr val="000000"/>
                  </a:outerShdw>
                </a:effectLst>
              </a:rPr>
              <a:t>human</a:t>
            </a:r>
            <a:r>
              <a:rPr lang="en-US" altLang="en-US" sz="3200">
                <a:solidFill>
                  <a:srgbClr val="FFFF00"/>
                </a:solidFill>
                <a:effectLst>
                  <a:outerShdw blurRad="38100" dist="38100" dir="2700000" algn="tl">
                    <a:srgbClr val="000000"/>
                  </a:outerShdw>
                </a:effectLst>
              </a:rPr>
              <a:t> </a:t>
            </a:r>
            <a:r>
              <a:rPr lang="en-US" altLang="en-US" sz="3200" b="1" i="1">
                <a:solidFill>
                  <a:srgbClr val="FFFF00"/>
                </a:solidFill>
                <a:effectLst>
                  <a:outerShdw blurRad="38100" dist="38100" dir="2700000" algn="tl">
                    <a:srgbClr val="000000"/>
                  </a:outerShdw>
                </a:effectLst>
              </a:rPr>
              <a:t>wisdom</a:t>
            </a:r>
            <a:r>
              <a:rPr lang="en-US" altLang="en-US" sz="320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Where has the wisdom of men taken us?</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Evolution.</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Humanism.</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55651" name="Text Box 3"/>
          <p:cNvSpPr txBox="1">
            <a:spLocks noChangeArrowheads="1"/>
          </p:cNvSpPr>
          <p:nvPr/>
        </p:nvSpPr>
        <p:spPr bwMode="auto">
          <a:xfrm>
            <a:off x="685800" y="1524000"/>
            <a:ext cx="8077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a:t>
            </a:r>
            <a:r>
              <a:rPr lang="en-US" altLang="en-US" sz="3200" b="1" i="1">
                <a:solidFill>
                  <a:srgbClr val="FFFF00"/>
                </a:solidFill>
                <a:effectLst>
                  <a:outerShdw blurRad="38100" dist="38100" dir="2700000" algn="tl">
                    <a:srgbClr val="000000"/>
                  </a:outerShdw>
                </a:effectLst>
              </a:rPr>
              <a:t>human</a:t>
            </a:r>
            <a:r>
              <a:rPr lang="en-US" altLang="en-US" sz="3200">
                <a:solidFill>
                  <a:srgbClr val="FFFF00"/>
                </a:solidFill>
                <a:effectLst>
                  <a:outerShdw blurRad="38100" dist="38100" dir="2700000" algn="tl">
                    <a:srgbClr val="000000"/>
                  </a:outerShdw>
                </a:effectLst>
              </a:rPr>
              <a:t> </a:t>
            </a:r>
            <a:r>
              <a:rPr lang="en-US" altLang="en-US" sz="3200" b="1" i="1">
                <a:solidFill>
                  <a:srgbClr val="FFFF00"/>
                </a:solidFill>
                <a:effectLst>
                  <a:outerShdw blurRad="38100" dist="38100" dir="2700000" algn="tl">
                    <a:srgbClr val="000000"/>
                  </a:outerShdw>
                </a:effectLst>
              </a:rPr>
              <a:t>wisdom</a:t>
            </a:r>
            <a:r>
              <a:rPr lang="en-US" altLang="en-US" sz="320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Where has the wisdom of men taken us?</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Evolution.</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Humanism.</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Greed.</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56675" name="Text Box 3"/>
          <p:cNvSpPr txBox="1">
            <a:spLocks noChangeArrowheads="1"/>
          </p:cNvSpPr>
          <p:nvPr/>
        </p:nvSpPr>
        <p:spPr bwMode="auto">
          <a:xfrm>
            <a:off x="685800" y="1524000"/>
            <a:ext cx="8077200" cy="361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a:t>
            </a:r>
            <a:r>
              <a:rPr lang="en-US" altLang="en-US" sz="3200" b="1" i="1">
                <a:solidFill>
                  <a:srgbClr val="FFFF00"/>
                </a:solidFill>
                <a:effectLst>
                  <a:outerShdw blurRad="38100" dist="38100" dir="2700000" algn="tl">
                    <a:srgbClr val="000000"/>
                  </a:outerShdw>
                </a:effectLst>
              </a:rPr>
              <a:t>human</a:t>
            </a:r>
            <a:r>
              <a:rPr lang="en-US" altLang="en-US" sz="3200">
                <a:solidFill>
                  <a:srgbClr val="FFFF00"/>
                </a:solidFill>
                <a:effectLst>
                  <a:outerShdw blurRad="38100" dist="38100" dir="2700000" algn="tl">
                    <a:srgbClr val="000000"/>
                  </a:outerShdw>
                </a:effectLst>
              </a:rPr>
              <a:t> </a:t>
            </a:r>
            <a:r>
              <a:rPr lang="en-US" altLang="en-US" sz="3200" b="1" i="1">
                <a:solidFill>
                  <a:srgbClr val="FFFF00"/>
                </a:solidFill>
                <a:effectLst>
                  <a:outerShdw blurRad="38100" dist="38100" dir="2700000" algn="tl">
                    <a:srgbClr val="000000"/>
                  </a:outerShdw>
                </a:effectLst>
              </a:rPr>
              <a:t>wisdom</a:t>
            </a:r>
            <a:r>
              <a:rPr lang="en-US" altLang="en-US" sz="320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Where has the wisdom of men taken us?</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Evolution.</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Humanism.</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Greed.</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Violence.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57699" name="Text Box 3"/>
          <p:cNvSpPr txBox="1">
            <a:spLocks noChangeArrowheads="1"/>
          </p:cNvSpPr>
          <p:nvPr/>
        </p:nvSpPr>
        <p:spPr bwMode="auto">
          <a:xfrm>
            <a:off x="685800" y="1524000"/>
            <a:ext cx="8077200"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a:t>
            </a:r>
            <a:r>
              <a:rPr lang="en-US" altLang="en-US" sz="3200" b="1" i="1">
                <a:solidFill>
                  <a:srgbClr val="FFFF00"/>
                </a:solidFill>
                <a:effectLst>
                  <a:outerShdw blurRad="38100" dist="38100" dir="2700000" algn="tl">
                    <a:srgbClr val="000000"/>
                  </a:outerShdw>
                </a:effectLst>
              </a:rPr>
              <a:t>human</a:t>
            </a:r>
            <a:r>
              <a:rPr lang="en-US" altLang="en-US" sz="3200">
                <a:solidFill>
                  <a:srgbClr val="FFFF00"/>
                </a:solidFill>
                <a:effectLst>
                  <a:outerShdw blurRad="38100" dist="38100" dir="2700000" algn="tl">
                    <a:srgbClr val="000000"/>
                  </a:outerShdw>
                </a:effectLst>
              </a:rPr>
              <a:t> </a:t>
            </a:r>
            <a:r>
              <a:rPr lang="en-US" altLang="en-US" sz="3200" b="1" i="1">
                <a:solidFill>
                  <a:srgbClr val="FFFF00"/>
                </a:solidFill>
                <a:effectLst>
                  <a:outerShdw blurRad="38100" dist="38100" dir="2700000" algn="tl">
                    <a:srgbClr val="000000"/>
                  </a:outerShdw>
                </a:effectLst>
              </a:rPr>
              <a:t>wisdom</a:t>
            </a:r>
            <a:r>
              <a:rPr lang="en-US" altLang="en-US" sz="320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Where has the wisdom of men taken us?</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Evolution.</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Humanism.</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Greed.</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Violence.</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Corruption.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58723" name="Text Box 3"/>
          <p:cNvSpPr txBox="1">
            <a:spLocks noChangeArrowheads="1"/>
          </p:cNvSpPr>
          <p:nvPr/>
        </p:nvSpPr>
        <p:spPr bwMode="auto">
          <a:xfrm>
            <a:off x="685800" y="1524000"/>
            <a:ext cx="8077200"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a:t>
            </a:r>
            <a:r>
              <a:rPr lang="en-US" altLang="en-US" sz="3200" b="1" i="1">
                <a:solidFill>
                  <a:srgbClr val="FFFF00"/>
                </a:solidFill>
                <a:effectLst>
                  <a:outerShdw blurRad="38100" dist="38100" dir="2700000" algn="tl">
                    <a:srgbClr val="000000"/>
                  </a:outerShdw>
                </a:effectLst>
              </a:rPr>
              <a:t>human</a:t>
            </a:r>
            <a:r>
              <a:rPr lang="en-US" altLang="en-US" sz="3200">
                <a:solidFill>
                  <a:srgbClr val="FFFF00"/>
                </a:solidFill>
                <a:effectLst>
                  <a:outerShdw blurRad="38100" dist="38100" dir="2700000" algn="tl">
                    <a:srgbClr val="000000"/>
                  </a:outerShdw>
                </a:effectLst>
              </a:rPr>
              <a:t> </a:t>
            </a:r>
            <a:r>
              <a:rPr lang="en-US" altLang="en-US" sz="3200" b="1" i="1">
                <a:solidFill>
                  <a:srgbClr val="FFFF00"/>
                </a:solidFill>
                <a:effectLst>
                  <a:outerShdw blurRad="38100" dist="38100" dir="2700000" algn="tl">
                    <a:srgbClr val="000000"/>
                  </a:outerShdw>
                </a:effectLst>
              </a:rPr>
              <a:t>wisdom</a:t>
            </a:r>
            <a:r>
              <a:rPr lang="en-US" altLang="en-US" sz="320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Where has the wisdom of men taken us?</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Evolution.</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Humanism.</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Greed.</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Violence.</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Corruption.</a:t>
            </a:r>
          </a:p>
        </p:txBody>
      </p:sp>
      <p:sp>
        <p:nvSpPr>
          <p:cNvPr id="67588" name="Rectangle 4"/>
          <p:cNvSpPr>
            <a:spLocks noChangeArrowheads="1"/>
          </p:cNvSpPr>
          <p:nvPr/>
        </p:nvSpPr>
        <p:spPr bwMode="auto">
          <a:xfrm>
            <a:off x="1600200" y="3200400"/>
            <a:ext cx="5715000" cy="32766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800" i="1"/>
              <a:t>“For since, in the wisdom of God, the world through wisdom did not know God, it pleased God through the foolishness of the message preached to save those who believe” (1 Corinthians 1:21).</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59747" name="Text Box 3"/>
          <p:cNvSpPr txBox="1">
            <a:spLocks noChangeArrowheads="1"/>
          </p:cNvSpPr>
          <p:nvPr/>
        </p:nvSpPr>
        <p:spPr bwMode="auto">
          <a:xfrm>
            <a:off x="685800" y="1524000"/>
            <a:ext cx="8077200"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a:t>
            </a:r>
            <a:r>
              <a:rPr lang="en-US" altLang="en-US" sz="3200" b="1" i="1">
                <a:solidFill>
                  <a:srgbClr val="FFFF00"/>
                </a:solidFill>
                <a:effectLst>
                  <a:outerShdw blurRad="38100" dist="38100" dir="2700000" algn="tl">
                    <a:srgbClr val="000000"/>
                  </a:outerShdw>
                </a:effectLst>
              </a:rPr>
              <a:t>human</a:t>
            </a:r>
            <a:r>
              <a:rPr lang="en-US" altLang="en-US" sz="3200">
                <a:solidFill>
                  <a:srgbClr val="FFFF00"/>
                </a:solidFill>
                <a:effectLst>
                  <a:outerShdw blurRad="38100" dist="38100" dir="2700000" algn="tl">
                    <a:srgbClr val="000000"/>
                  </a:outerShdw>
                </a:effectLst>
              </a:rPr>
              <a:t> </a:t>
            </a:r>
            <a:r>
              <a:rPr lang="en-US" altLang="en-US" sz="3200" b="1" i="1">
                <a:solidFill>
                  <a:srgbClr val="FFFF00"/>
                </a:solidFill>
                <a:effectLst>
                  <a:outerShdw blurRad="38100" dist="38100" dir="2700000" algn="tl">
                    <a:srgbClr val="000000"/>
                  </a:outerShdw>
                </a:effectLst>
              </a:rPr>
              <a:t>wisdom</a:t>
            </a:r>
            <a:r>
              <a:rPr lang="en-US" altLang="en-US" sz="320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Where has the wisdom of men taken us?</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Evolution.</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Humanism.</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Greed.</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Violence.</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Corruption.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60771" name="Text Box 3"/>
          <p:cNvSpPr txBox="1">
            <a:spLocks noChangeArrowheads="1"/>
          </p:cNvSpPr>
          <p:nvPr/>
        </p:nvSpPr>
        <p:spPr bwMode="auto">
          <a:xfrm>
            <a:off x="685800" y="1524000"/>
            <a:ext cx="8077200"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a:t>
            </a:r>
            <a:r>
              <a:rPr lang="en-US" altLang="en-US" sz="3200" b="1" i="1">
                <a:solidFill>
                  <a:srgbClr val="FFFF00"/>
                </a:solidFill>
                <a:effectLst>
                  <a:outerShdw blurRad="38100" dist="38100" dir="2700000" algn="tl">
                    <a:srgbClr val="000000"/>
                  </a:outerShdw>
                </a:effectLst>
              </a:rPr>
              <a:t>human</a:t>
            </a:r>
            <a:r>
              <a:rPr lang="en-US" altLang="en-US" sz="3200">
                <a:solidFill>
                  <a:srgbClr val="FFFF00"/>
                </a:solidFill>
                <a:effectLst>
                  <a:outerShdw blurRad="38100" dist="38100" dir="2700000" algn="tl">
                    <a:srgbClr val="000000"/>
                  </a:outerShdw>
                </a:effectLst>
              </a:rPr>
              <a:t> </a:t>
            </a:r>
            <a:r>
              <a:rPr lang="en-US" altLang="en-US" sz="3200" b="1" i="1">
                <a:solidFill>
                  <a:srgbClr val="FFFF00"/>
                </a:solidFill>
                <a:effectLst>
                  <a:outerShdw blurRad="38100" dist="38100" dir="2700000" algn="tl">
                    <a:srgbClr val="000000"/>
                  </a:outerShdw>
                </a:effectLst>
              </a:rPr>
              <a:t>wisdom</a:t>
            </a:r>
            <a:r>
              <a:rPr lang="en-US" altLang="en-US" sz="320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Where has the wisdom of men taken us?</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Evolution.</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Humanism.</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Greed.</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Violence.</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Corruption.</a:t>
            </a:r>
          </a:p>
        </p:txBody>
      </p:sp>
      <p:sp>
        <p:nvSpPr>
          <p:cNvPr id="69636" name="Rectangle 4"/>
          <p:cNvSpPr>
            <a:spLocks noChangeArrowheads="1"/>
          </p:cNvSpPr>
          <p:nvPr/>
        </p:nvSpPr>
        <p:spPr bwMode="auto">
          <a:xfrm>
            <a:off x="1676400" y="3124200"/>
            <a:ext cx="5715000" cy="32766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800" i="1"/>
              <a:t>“For the wisdom of this world is foolishness with God. For it is written, ‘He catches the wise in their own craftiness’” </a:t>
            </a:r>
          </a:p>
          <a:p>
            <a:pPr algn="ctr">
              <a:spcBef>
                <a:spcPct val="0"/>
              </a:spcBef>
              <a:buFontTx/>
              <a:buNone/>
            </a:pPr>
            <a:r>
              <a:rPr lang="en-US" altLang="en-US" sz="2800" i="1"/>
              <a:t>(1 Corinthians 3:19).</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61795" name="Text Box 3"/>
          <p:cNvSpPr txBox="1">
            <a:spLocks noChangeArrowheads="1"/>
          </p:cNvSpPr>
          <p:nvPr/>
        </p:nvSpPr>
        <p:spPr bwMode="auto">
          <a:xfrm>
            <a:off x="685800" y="1524000"/>
            <a:ext cx="8077200" cy="411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a:t>
            </a:r>
            <a:r>
              <a:rPr lang="en-US" altLang="en-US" sz="3200" b="1" i="1">
                <a:solidFill>
                  <a:srgbClr val="FFFF00"/>
                </a:solidFill>
                <a:effectLst>
                  <a:outerShdw blurRad="38100" dist="38100" dir="2700000" algn="tl">
                    <a:srgbClr val="000000"/>
                  </a:outerShdw>
                </a:effectLst>
              </a:rPr>
              <a:t>human</a:t>
            </a:r>
            <a:r>
              <a:rPr lang="en-US" altLang="en-US" sz="3200">
                <a:solidFill>
                  <a:srgbClr val="FFFF00"/>
                </a:solidFill>
                <a:effectLst>
                  <a:outerShdw blurRad="38100" dist="38100" dir="2700000" algn="tl">
                    <a:srgbClr val="000000"/>
                  </a:outerShdw>
                </a:effectLst>
              </a:rPr>
              <a:t> </a:t>
            </a:r>
            <a:r>
              <a:rPr lang="en-US" altLang="en-US" sz="3200" b="1" i="1">
                <a:solidFill>
                  <a:srgbClr val="FFFF00"/>
                </a:solidFill>
                <a:effectLst>
                  <a:outerShdw blurRad="38100" dist="38100" dir="2700000" algn="tl">
                    <a:srgbClr val="000000"/>
                  </a:outerShdw>
                </a:effectLst>
              </a:rPr>
              <a:t>wisdom</a:t>
            </a:r>
            <a:r>
              <a:rPr lang="en-US" altLang="en-US" sz="320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Where has the wisdom of men taken us?</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Evolution.</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Humanism.</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Greed.</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Violence.</a:t>
            </a:r>
          </a:p>
          <a:p>
            <a:pPr lvl="2">
              <a:spcBef>
                <a:spcPct val="35000"/>
              </a:spcBef>
              <a:buFont typeface="Wingdings" pitchFamily="2" charset="2"/>
              <a:buChar char="Ø"/>
              <a:defRPr/>
            </a:pPr>
            <a:r>
              <a:rPr lang="en-US" altLang="en-US" sz="2400">
                <a:solidFill>
                  <a:srgbClr val="FFFF00"/>
                </a:solidFill>
                <a:effectLst>
                  <a:outerShdw blurRad="38100" dist="38100" dir="2700000" algn="tl">
                    <a:srgbClr val="000000"/>
                  </a:outerShdw>
                </a:effectLst>
              </a:rPr>
              <a:t>Corruption.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Is The Bible The Word Of God?</a:t>
            </a:r>
          </a:p>
        </p:txBody>
      </p:sp>
      <p:sp>
        <p:nvSpPr>
          <p:cNvPr id="109571" name="Text Box 3"/>
          <p:cNvSpPr txBox="1">
            <a:spLocks noChangeArrowheads="1"/>
          </p:cNvSpPr>
          <p:nvPr/>
        </p:nvSpPr>
        <p:spPr bwMode="auto">
          <a:xfrm>
            <a:off x="685800" y="1752600"/>
            <a:ext cx="8077200" cy="325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1963" indent="-461963">
              <a:defRPr>
                <a:solidFill>
                  <a:schemeClr val="tx1"/>
                </a:solidFill>
                <a:latin typeface="Arial" charset="0"/>
              </a:defRPr>
            </a:lvl1pPr>
            <a:lvl2pPr marL="1028700">
              <a:defRPr>
                <a:solidFill>
                  <a:schemeClr val="tx1"/>
                </a:solidFill>
                <a:latin typeface="Arial" charset="0"/>
              </a:defRPr>
            </a:lvl2pPr>
            <a:lvl3pPr marL="11430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75000"/>
              </a:spcBef>
              <a:buFontTx/>
              <a:buChar char="•"/>
              <a:defRPr/>
            </a:pPr>
            <a:r>
              <a:rPr lang="en-US" altLang="en-US" sz="3200">
                <a:solidFill>
                  <a:srgbClr val="FFFF00"/>
                </a:solidFill>
                <a:effectLst>
                  <a:outerShdw blurRad="38100" dist="38100" dir="2700000" algn="tl">
                    <a:srgbClr val="000000"/>
                  </a:outerShdw>
                </a:effectLst>
              </a:rPr>
              <a:t>One of the most important questions ever asked–is the Bible God’s word?</a:t>
            </a:r>
          </a:p>
          <a:p>
            <a:pPr>
              <a:spcBef>
                <a:spcPct val="75000"/>
              </a:spcBef>
              <a:buFontTx/>
              <a:buChar char="•"/>
              <a:defRPr/>
            </a:pPr>
            <a:r>
              <a:rPr lang="en-US" altLang="en-US" sz="3200">
                <a:solidFill>
                  <a:srgbClr val="FFFF00"/>
                </a:solidFill>
                <a:effectLst>
                  <a:outerShdw blurRad="38100" dist="38100" dir="2700000" algn="tl">
                    <a:srgbClr val="000000"/>
                  </a:outerShdw>
                </a:effectLst>
              </a:rPr>
              <a:t>Everyone must come to a decision about the origin of the Bible.</a:t>
            </a:r>
          </a:p>
          <a:p>
            <a:pPr>
              <a:spcBef>
                <a:spcPct val="75000"/>
              </a:spcBef>
              <a:buFontTx/>
              <a:buChar char="•"/>
              <a:defRPr/>
            </a:pPr>
            <a:r>
              <a:rPr lang="en-US" altLang="en-US" sz="3200">
                <a:solidFill>
                  <a:srgbClr val="FFFF00"/>
                </a:solidFill>
                <a:effectLst>
                  <a:outerShdw blurRad="38100" dist="38100" dir="2700000" algn="tl">
                    <a:srgbClr val="000000"/>
                  </a:outerShdw>
                </a:effectLst>
              </a:rPr>
              <a:t>The Bible claims to be the word of God.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62819" name="Text Box 3"/>
          <p:cNvSpPr txBox="1">
            <a:spLocks noChangeArrowheads="1"/>
          </p:cNvSpPr>
          <p:nvPr/>
        </p:nvSpPr>
        <p:spPr bwMode="auto">
          <a:xfrm>
            <a:off x="685800" y="1524000"/>
            <a:ext cx="807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a:t>
            </a:r>
            <a:r>
              <a:rPr lang="en-US" altLang="en-US" sz="3200" b="1" i="1">
                <a:solidFill>
                  <a:srgbClr val="FFFF00"/>
                </a:solidFill>
                <a:effectLst>
                  <a:outerShdw blurRad="38100" dist="38100" dir="2700000" algn="tl">
                    <a:srgbClr val="000000"/>
                  </a:outerShdw>
                </a:effectLst>
              </a:rPr>
              <a:t>words</a:t>
            </a:r>
            <a:r>
              <a:rPr lang="en-US" altLang="en-US" sz="3200">
                <a:solidFill>
                  <a:srgbClr val="FFFF00"/>
                </a:solidFill>
                <a:effectLst>
                  <a:outerShdw blurRad="38100" dist="38100" dir="2700000" algn="tl">
                    <a:srgbClr val="000000"/>
                  </a:outerShdw>
                </a:effectLst>
              </a:rPr>
              <a: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63843" name="Text Box 3"/>
          <p:cNvSpPr txBox="1">
            <a:spLocks noChangeArrowheads="1"/>
          </p:cNvSpPr>
          <p:nvPr/>
        </p:nvSpPr>
        <p:spPr bwMode="auto">
          <a:xfrm>
            <a:off x="685800" y="1524000"/>
            <a:ext cx="8077200" cy="158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a:t>
            </a:r>
            <a:r>
              <a:rPr lang="en-US" altLang="en-US" sz="3200" b="1" i="1">
                <a:solidFill>
                  <a:srgbClr val="FFFF00"/>
                </a:solidFill>
                <a:effectLst>
                  <a:outerShdw blurRad="38100" dist="38100" dir="2700000" algn="tl">
                    <a:srgbClr val="000000"/>
                  </a:outerShdw>
                </a:effectLst>
              </a:rPr>
              <a:t>words</a:t>
            </a:r>
            <a:r>
              <a:rPr lang="en-US" altLang="en-US" sz="320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a:solidFill>
                  <a:schemeClr val="bg1"/>
                </a:solidFill>
                <a:effectLst>
                  <a:outerShdw blurRad="38100" dist="38100" dir="2700000" algn="tl">
                    <a:srgbClr val="000000"/>
                  </a:outerShdw>
                </a:effectLst>
              </a:rPr>
              <a:t>This is the only possible way that man can learn the will of God.</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64867" name="Text Box 3"/>
          <p:cNvSpPr txBox="1">
            <a:spLocks noChangeArrowheads="1"/>
          </p:cNvSpPr>
          <p:nvPr/>
        </p:nvSpPr>
        <p:spPr bwMode="auto">
          <a:xfrm>
            <a:off x="685800" y="1524000"/>
            <a:ext cx="80772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dirty="0">
                <a:solidFill>
                  <a:srgbClr val="FFFF00"/>
                </a:solidFill>
                <a:effectLst>
                  <a:outerShdw blurRad="38100" dist="38100" dir="2700000" algn="tl">
                    <a:srgbClr val="000000"/>
                  </a:outerShdw>
                </a:effectLst>
              </a:rPr>
              <a:t>Can we know God’s will through </a:t>
            </a:r>
            <a:r>
              <a:rPr lang="en-US" altLang="en-US" sz="3200" b="1" i="1" dirty="0">
                <a:solidFill>
                  <a:srgbClr val="FFFF00"/>
                </a:solidFill>
                <a:effectLst>
                  <a:outerShdw blurRad="38100" dist="38100" dir="2700000" algn="tl">
                    <a:srgbClr val="000000"/>
                  </a:outerShdw>
                </a:effectLst>
              </a:rPr>
              <a:t>words</a:t>
            </a:r>
            <a:r>
              <a:rPr lang="en-US" altLang="en-US" sz="3200" dirty="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dirty="0">
                <a:solidFill>
                  <a:schemeClr val="bg1"/>
                </a:solidFill>
                <a:effectLst>
                  <a:outerShdw blurRad="38100" dist="38100" dir="2700000" algn="tl">
                    <a:srgbClr val="000000"/>
                  </a:outerShdw>
                </a:effectLst>
              </a:rPr>
              <a:t>This is the only possible way that man can learn the will of God.</a:t>
            </a:r>
          </a:p>
          <a:p>
            <a:pPr lvl="1">
              <a:spcBef>
                <a:spcPct val="35000"/>
              </a:spcBef>
              <a:buFont typeface="Arial" charset="0"/>
              <a:buChar char="–"/>
              <a:defRPr/>
            </a:pPr>
            <a:r>
              <a:rPr lang="en-US" altLang="en-US" sz="2800" dirty="0">
                <a:solidFill>
                  <a:schemeClr val="bg1"/>
                </a:solidFill>
                <a:effectLst>
                  <a:outerShdw blurRad="38100" dist="38100" dir="2700000" algn="tl">
                    <a:srgbClr val="000000"/>
                  </a:outerShdw>
                </a:effectLst>
              </a:rPr>
              <a:t>God would have to communicate His thoughts to man in words in order for man to know the will of God.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64867" name="Text Box 3"/>
          <p:cNvSpPr txBox="1">
            <a:spLocks noChangeArrowheads="1"/>
          </p:cNvSpPr>
          <p:nvPr/>
        </p:nvSpPr>
        <p:spPr bwMode="auto">
          <a:xfrm>
            <a:off x="685800" y="1524000"/>
            <a:ext cx="80772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dirty="0">
                <a:solidFill>
                  <a:srgbClr val="FFFF00"/>
                </a:solidFill>
                <a:effectLst>
                  <a:outerShdw blurRad="38100" dist="38100" dir="2700000" algn="tl">
                    <a:srgbClr val="000000"/>
                  </a:outerShdw>
                </a:effectLst>
              </a:rPr>
              <a:t>Can we know God’s will through </a:t>
            </a:r>
            <a:r>
              <a:rPr lang="en-US" altLang="en-US" sz="3200" b="1" i="1" dirty="0">
                <a:solidFill>
                  <a:srgbClr val="FFFF00"/>
                </a:solidFill>
                <a:effectLst>
                  <a:outerShdw blurRad="38100" dist="38100" dir="2700000" algn="tl">
                    <a:srgbClr val="000000"/>
                  </a:outerShdw>
                </a:effectLst>
              </a:rPr>
              <a:t>words</a:t>
            </a:r>
            <a:r>
              <a:rPr lang="en-US" altLang="en-US" sz="3200" dirty="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dirty="0">
                <a:solidFill>
                  <a:schemeClr val="bg1"/>
                </a:solidFill>
                <a:effectLst>
                  <a:outerShdw blurRad="38100" dist="38100" dir="2700000" algn="tl">
                    <a:srgbClr val="000000"/>
                  </a:outerShdw>
                </a:effectLst>
              </a:rPr>
              <a:t>This is the only possible way that man can learn the will of God.</a:t>
            </a:r>
          </a:p>
          <a:p>
            <a:pPr lvl="1">
              <a:spcBef>
                <a:spcPct val="35000"/>
              </a:spcBef>
              <a:buFont typeface="Arial" charset="0"/>
              <a:buChar char="–"/>
              <a:defRPr/>
            </a:pPr>
            <a:r>
              <a:rPr lang="en-US" altLang="en-US" sz="2800" dirty="0">
                <a:solidFill>
                  <a:schemeClr val="bg1"/>
                </a:solidFill>
                <a:effectLst>
                  <a:outerShdw blurRad="38100" dist="38100" dir="2700000" algn="tl">
                    <a:srgbClr val="000000"/>
                  </a:outerShdw>
                </a:effectLst>
              </a:rPr>
              <a:t>God would have to communicate His thoughts to man in words in order for man to know the will of God.</a:t>
            </a:r>
          </a:p>
        </p:txBody>
      </p:sp>
      <p:sp>
        <p:nvSpPr>
          <p:cNvPr id="4" name="Rectangle 4"/>
          <p:cNvSpPr>
            <a:spLocks noChangeArrowheads="1"/>
          </p:cNvSpPr>
          <p:nvPr/>
        </p:nvSpPr>
        <p:spPr bwMode="auto">
          <a:xfrm>
            <a:off x="1143000" y="2286000"/>
            <a:ext cx="7162800" cy="39624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800" i="1"/>
              <a:t>“Even so no one knows the things of God except the Spirit of God. Now we have received, not the spirit of the world, but the Spirit who is from God, that we might know the things that have been freely given to us by God. These things we also speak, not in words which man’s wisdom teaches but which the Holy Spirit teaches…” </a:t>
            </a:r>
          </a:p>
          <a:p>
            <a:pPr algn="ctr">
              <a:spcBef>
                <a:spcPct val="0"/>
              </a:spcBef>
              <a:buFontTx/>
              <a:buNone/>
            </a:pPr>
            <a:r>
              <a:rPr lang="en-US" altLang="en-US" sz="2800" i="1"/>
              <a:t>(1 Corinthians 2:11-13).</a:t>
            </a:r>
          </a:p>
        </p:txBody>
      </p:sp>
    </p:spTree>
    <p:extLst>
      <p:ext uri="{BB962C8B-B14F-4D97-AF65-F5344CB8AC3E}">
        <p14:creationId xmlns:p14="http://schemas.microsoft.com/office/powerpoint/2010/main" val="35204433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64867" name="Text Box 3"/>
          <p:cNvSpPr txBox="1">
            <a:spLocks noChangeArrowheads="1"/>
          </p:cNvSpPr>
          <p:nvPr/>
        </p:nvSpPr>
        <p:spPr bwMode="auto">
          <a:xfrm>
            <a:off x="685800" y="1524000"/>
            <a:ext cx="80772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dirty="0">
                <a:solidFill>
                  <a:srgbClr val="FFFF00"/>
                </a:solidFill>
                <a:effectLst>
                  <a:outerShdw blurRad="38100" dist="38100" dir="2700000" algn="tl">
                    <a:srgbClr val="000000"/>
                  </a:outerShdw>
                </a:effectLst>
              </a:rPr>
              <a:t>Can we know God’s will through </a:t>
            </a:r>
            <a:r>
              <a:rPr lang="en-US" altLang="en-US" sz="3200" b="1" i="1" dirty="0">
                <a:solidFill>
                  <a:srgbClr val="FFFF00"/>
                </a:solidFill>
                <a:effectLst>
                  <a:outerShdw blurRad="38100" dist="38100" dir="2700000" algn="tl">
                    <a:srgbClr val="000000"/>
                  </a:outerShdw>
                </a:effectLst>
              </a:rPr>
              <a:t>words</a:t>
            </a:r>
            <a:r>
              <a:rPr lang="en-US" altLang="en-US" sz="3200" dirty="0">
                <a:solidFill>
                  <a:srgbClr val="FFFF00"/>
                </a:solidFill>
                <a:effectLst>
                  <a:outerShdw blurRad="38100" dist="38100" dir="2700000" algn="tl">
                    <a:srgbClr val="000000"/>
                  </a:outerShdw>
                </a:effectLst>
              </a:rPr>
              <a:t>?</a:t>
            </a:r>
          </a:p>
          <a:p>
            <a:pPr lvl="1">
              <a:spcBef>
                <a:spcPct val="35000"/>
              </a:spcBef>
              <a:buFont typeface="Arial" charset="0"/>
              <a:buChar char="–"/>
              <a:defRPr/>
            </a:pPr>
            <a:r>
              <a:rPr lang="en-US" altLang="en-US" sz="2800" dirty="0">
                <a:solidFill>
                  <a:schemeClr val="bg1"/>
                </a:solidFill>
                <a:effectLst>
                  <a:outerShdw blurRad="38100" dist="38100" dir="2700000" algn="tl">
                    <a:srgbClr val="000000"/>
                  </a:outerShdw>
                </a:effectLst>
              </a:rPr>
              <a:t>This is the only possible way that man can learn the will of God.</a:t>
            </a:r>
          </a:p>
          <a:p>
            <a:pPr lvl="1">
              <a:spcBef>
                <a:spcPct val="35000"/>
              </a:spcBef>
              <a:buFont typeface="Arial" charset="0"/>
              <a:buChar char="–"/>
              <a:defRPr/>
            </a:pPr>
            <a:r>
              <a:rPr lang="en-US" altLang="en-US" sz="2800" dirty="0">
                <a:solidFill>
                  <a:schemeClr val="bg1"/>
                </a:solidFill>
                <a:effectLst>
                  <a:outerShdw blurRad="38100" dist="38100" dir="2700000" algn="tl">
                    <a:srgbClr val="000000"/>
                  </a:outerShdw>
                </a:effectLst>
              </a:rPr>
              <a:t>God would have to </a:t>
            </a:r>
            <a:r>
              <a:rPr lang="en-US" altLang="en-US" sz="2800">
                <a:solidFill>
                  <a:schemeClr val="bg1"/>
                </a:solidFill>
                <a:effectLst>
                  <a:outerShdw blurRad="38100" dist="38100" dir="2700000" algn="tl">
                    <a:srgbClr val="000000"/>
                  </a:outerShdw>
                </a:effectLst>
              </a:rPr>
              <a:t>communicate His </a:t>
            </a:r>
            <a:r>
              <a:rPr lang="en-US" altLang="en-US" sz="2800" dirty="0">
                <a:solidFill>
                  <a:schemeClr val="bg1"/>
                </a:solidFill>
                <a:effectLst>
                  <a:outerShdw blurRad="38100" dist="38100" dir="2700000" algn="tl">
                    <a:srgbClr val="000000"/>
                  </a:outerShdw>
                </a:effectLst>
              </a:rPr>
              <a:t>thoughts to man in words in order for man to know the will of God.</a:t>
            </a:r>
          </a:p>
        </p:txBody>
      </p:sp>
    </p:spTree>
    <p:extLst>
      <p:ext uri="{BB962C8B-B14F-4D97-AF65-F5344CB8AC3E}">
        <p14:creationId xmlns:p14="http://schemas.microsoft.com/office/powerpoint/2010/main" val="26391747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59395" name="Text Box 3"/>
          <p:cNvSpPr txBox="1">
            <a:spLocks noChangeArrowheads="1"/>
          </p:cNvSpPr>
          <p:nvPr/>
        </p:nvSpPr>
        <p:spPr bwMode="auto">
          <a:xfrm>
            <a:off x="685800" y="1524000"/>
            <a:ext cx="8077200" cy="352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a:t>
            </a:r>
            <a:r>
              <a:rPr lang="en-US" altLang="en-US" sz="3200" b="1" i="1">
                <a:solidFill>
                  <a:srgbClr val="FFFF00"/>
                </a:solidFill>
                <a:effectLst>
                  <a:outerShdw blurRad="38100" dist="38100" dir="2700000" algn="tl">
                    <a:srgbClr val="000000"/>
                  </a:outerShdw>
                </a:effectLst>
              </a:rPr>
              <a:t>nature</a:t>
            </a:r>
            <a:r>
              <a:rPr lang="en-US" altLang="en-US" sz="3200">
                <a:solidFill>
                  <a:srgbClr val="FFFF00"/>
                </a:solidFill>
                <a:effectLst>
                  <a:outerShdw blurRad="38100" dist="38100" dir="2700000" algn="tl">
                    <a:srgbClr val="000000"/>
                  </a:outerShdw>
                </a:effectLst>
              </a:rPr>
              <a:t>?</a:t>
            </a:r>
          </a:p>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human </a:t>
            </a:r>
            <a:r>
              <a:rPr lang="en-US" altLang="en-US" sz="3200" b="1" i="1">
                <a:solidFill>
                  <a:srgbClr val="FFFF00"/>
                </a:solidFill>
                <a:effectLst>
                  <a:outerShdw blurRad="38100" dist="38100" dir="2700000" algn="tl">
                    <a:srgbClr val="000000"/>
                  </a:outerShdw>
                </a:effectLst>
              </a:rPr>
              <a:t>intuition</a:t>
            </a:r>
            <a:r>
              <a:rPr lang="en-US" altLang="en-US" sz="3200">
                <a:solidFill>
                  <a:srgbClr val="FFFF00"/>
                </a:solidFill>
                <a:effectLst>
                  <a:outerShdw blurRad="38100" dist="38100" dir="2700000" algn="tl">
                    <a:srgbClr val="000000"/>
                  </a:outerShdw>
                </a:effectLst>
              </a:rPr>
              <a:t>?</a:t>
            </a:r>
          </a:p>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a:t>
            </a:r>
            <a:r>
              <a:rPr lang="en-US" altLang="en-US" sz="3200" b="1" i="1">
                <a:solidFill>
                  <a:srgbClr val="FFFF00"/>
                </a:solidFill>
                <a:effectLst>
                  <a:outerShdw blurRad="38100" dist="38100" dir="2700000" algn="tl">
                    <a:srgbClr val="000000"/>
                  </a:outerShdw>
                </a:effectLst>
              </a:rPr>
              <a:t>human wisdom</a:t>
            </a:r>
            <a:r>
              <a:rPr lang="en-US" altLang="en-US" sz="3200">
                <a:solidFill>
                  <a:srgbClr val="FFFF00"/>
                </a:solidFill>
                <a:effectLst>
                  <a:outerShdw blurRad="38100" dist="38100" dir="2700000" algn="tl">
                    <a:srgbClr val="000000"/>
                  </a:outerShdw>
                </a:effectLst>
              </a:rPr>
              <a:t>?</a:t>
            </a:r>
          </a:p>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a:t>
            </a:r>
            <a:r>
              <a:rPr lang="en-US" altLang="en-US" sz="3200" b="1" i="1">
                <a:solidFill>
                  <a:srgbClr val="FFFF00"/>
                </a:solidFill>
                <a:effectLst>
                  <a:outerShdw blurRad="38100" dist="38100" dir="2700000" algn="tl">
                    <a:srgbClr val="000000"/>
                  </a:outerShdw>
                </a:effectLst>
              </a:rPr>
              <a:t>words</a:t>
            </a:r>
            <a:r>
              <a:rPr lang="en-US" altLang="en-US" sz="3200">
                <a:solidFill>
                  <a:srgbClr val="FFFF00"/>
                </a:solidFill>
                <a:effectLst>
                  <a:outerShdw blurRad="38100" dist="38100" dir="2700000" algn="tl">
                    <a:srgbClr val="000000"/>
                  </a:outerShdw>
                </a:effectLst>
              </a:rPr>
              <a: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a:solidFill>
                  <a:srgbClr val="FFFF00"/>
                </a:solidFill>
                <a:effectLst>
                  <a:outerShdw blurRad="38100" dist="38100" dir="2700000" algn="tl">
                    <a:srgbClr val="000000"/>
                  </a:outerShdw>
                </a:effectLst>
              </a:rPr>
              <a:t>How Has God Revealed His Will?</a:t>
            </a:r>
          </a:p>
        </p:txBody>
      </p:sp>
      <p:sp>
        <p:nvSpPr>
          <p:cNvPr id="167939" name="Text Box 3"/>
          <p:cNvSpPr txBox="1">
            <a:spLocks noChangeArrowheads="1"/>
          </p:cNvSpPr>
          <p:nvPr/>
        </p:nvSpPr>
        <p:spPr bwMode="auto">
          <a:xfrm>
            <a:off x="685800" y="1524000"/>
            <a:ext cx="8077200" cy="352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a:t>
            </a:r>
            <a:r>
              <a:rPr lang="en-US" altLang="en-US" sz="3200" b="1" i="1">
                <a:solidFill>
                  <a:srgbClr val="FFFF00"/>
                </a:solidFill>
                <a:effectLst>
                  <a:outerShdw blurRad="38100" dist="38100" dir="2700000" algn="tl">
                    <a:srgbClr val="000000"/>
                  </a:outerShdw>
                </a:effectLst>
              </a:rPr>
              <a:t>nature</a:t>
            </a:r>
            <a:r>
              <a:rPr lang="en-US" altLang="en-US" sz="3200">
                <a:solidFill>
                  <a:srgbClr val="FFFF00"/>
                </a:solidFill>
                <a:effectLst>
                  <a:outerShdw blurRad="38100" dist="38100" dir="2700000" algn="tl">
                    <a:srgbClr val="000000"/>
                  </a:outerShdw>
                </a:effectLst>
              </a:rPr>
              <a:t>?</a:t>
            </a:r>
          </a:p>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human </a:t>
            </a:r>
            <a:r>
              <a:rPr lang="en-US" altLang="en-US" sz="3200" b="1" i="1">
                <a:solidFill>
                  <a:srgbClr val="FFFF00"/>
                </a:solidFill>
                <a:effectLst>
                  <a:outerShdw blurRad="38100" dist="38100" dir="2700000" algn="tl">
                    <a:srgbClr val="000000"/>
                  </a:outerShdw>
                </a:effectLst>
              </a:rPr>
              <a:t>intuition</a:t>
            </a:r>
            <a:r>
              <a:rPr lang="en-US" altLang="en-US" sz="3200">
                <a:solidFill>
                  <a:srgbClr val="FFFF00"/>
                </a:solidFill>
                <a:effectLst>
                  <a:outerShdw blurRad="38100" dist="38100" dir="2700000" algn="tl">
                    <a:srgbClr val="000000"/>
                  </a:outerShdw>
                </a:effectLst>
              </a:rPr>
              <a:t>?</a:t>
            </a:r>
          </a:p>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a:t>
            </a:r>
            <a:r>
              <a:rPr lang="en-US" altLang="en-US" sz="3200" b="1" i="1">
                <a:solidFill>
                  <a:srgbClr val="FFFF00"/>
                </a:solidFill>
                <a:effectLst>
                  <a:outerShdw blurRad="38100" dist="38100" dir="2700000" algn="tl">
                    <a:srgbClr val="000000"/>
                  </a:outerShdw>
                </a:effectLst>
              </a:rPr>
              <a:t>human wisdom</a:t>
            </a:r>
            <a:r>
              <a:rPr lang="en-US" altLang="en-US" sz="3200">
                <a:solidFill>
                  <a:srgbClr val="FFFF00"/>
                </a:solidFill>
                <a:effectLst>
                  <a:outerShdw blurRad="38100" dist="38100" dir="2700000" algn="tl">
                    <a:srgbClr val="000000"/>
                  </a:outerShdw>
                </a:effectLst>
              </a:rPr>
              <a:t>?</a:t>
            </a:r>
          </a:p>
          <a:p>
            <a:pPr>
              <a:spcBef>
                <a:spcPct val="35000"/>
              </a:spcBef>
              <a:buFontTx/>
              <a:buChar char="•"/>
              <a:defRPr/>
            </a:pPr>
            <a:r>
              <a:rPr lang="en-US" altLang="en-US" sz="3200">
                <a:solidFill>
                  <a:srgbClr val="FFFF00"/>
                </a:solidFill>
                <a:effectLst>
                  <a:outerShdw blurRad="38100" dist="38100" dir="2700000" algn="tl">
                    <a:srgbClr val="000000"/>
                  </a:outerShdw>
                </a:effectLst>
              </a:rPr>
              <a:t>Can we know God’s will through </a:t>
            </a:r>
            <a:r>
              <a:rPr lang="en-US" altLang="en-US" sz="3200" b="1" i="1">
                <a:solidFill>
                  <a:srgbClr val="FFFF00"/>
                </a:solidFill>
                <a:effectLst>
                  <a:outerShdw blurRad="38100" dist="38100" dir="2700000" algn="tl">
                    <a:srgbClr val="000000"/>
                  </a:outerShdw>
                </a:effectLst>
              </a:rPr>
              <a:t>words</a:t>
            </a:r>
            <a:r>
              <a:rPr lang="en-US" altLang="en-US" sz="3200">
                <a:solidFill>
                  <a:srgbClr val="FFFF00"/>
                </a:solidFill>
                <a:effectLst>
                  <a:outerShdw blurRad="38100" dist="38100" dir="2700000" algn="tl">
                    <a:srgbClr val="000000"/>
                  </a:outerShdw>
                </a:effectLst>
              </a:rPr>
              <a:t>?</a:t>
            </a:r>
          </a:p>
        </p:txBody>
      </p:sp>
      <p:sp>
        <p:nvSpPr>
          <p:cNvPr id="167940" name="Text Box 4"/>
          <p:cNvSpPr txBox="1">
            <a:spLocks noChangeArrowheads="1"/>
          </p:cNvSpPr>
          <p:nvPr/>
        </p:nvSpPr>
        <p:spPr bwMode="auto">
          <a:xfrm>
            <a:off x="304800" y="5334000"/>
            <a:ext cx="8458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3200" i="1" dirty="0">
                <a:solidFill>
                  <a:schemeClr val="bg1"/>
                </a:solidFill>
                <a:effectLst>
                  <a:outerShdw blurRad="38100" dist="38100" dir="2700000" algn="tl">
                    <a:srgbClr val="000000"/>
                  </a:outerShdw>
                </a:effectLst>
                <a:latin typeface="Arial" charset="0"/>
              </a:rPr>
              <a:t>The only way man can know God’s will is if God reveals His will to man in words!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Can We Understand God’s Revelation?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Can We Understand God’s Revelation?</a:t>
            </a:r>
          </a:p>
        </p:txBody>
      </p:sp>
      <p:sp>
        <p:nvSpPr>
          <p:cNvPr id="168963" name="Text Box 3"/>
          <p:cNvSpPr txBox="1">
            <a:spLocks noChangeArrowheads="1"/>
          </p:cNvSpPr>
          <p:nvPr/>
        </p:nvSpPr>
        <p:spPr bwMode="auto">
          <a:xfrm>
            <a:off x="685800" y="1600200"/>
            <a:ext cx="80772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If the Bible is God’s word, can we understand what it says?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Can We Understand God’s Revelation?</a:t>
            </a:r>
          </a:p>
        </p:txBody>
      </p:sp>
      <p:sp>
        <p:nvSpPr>
          <p:cNvPr id="169987" name="Text Box 3"/>
          <p:cNvSpPr txBox="1">
            <a:spLocks noChangeArrowheads="1"/>
          </p:cNvSpPr>
          <p:nvPr/>
        </p:nvSpPr>
        <p:spPr bwMode="auto">
          <a:xfrm>
            <a:off x="685800" y="1600200"/>
            <a:ext cx="80772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If the Bible is God’s word, can we understand what it says?</a:t>
            </a:r>
          </a:p>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Many religious leaders claim that man cannot understand the Bible.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dirty="0">
                <a:solidFill>
                  <a:srgbClr val="FFFF00"/>
                </a:solidFill>
                <a:effectLst>
                  <a:outerShdw blurRad="38100" dist="38100" dir="2700000" algn="tl">
                    <a:srgbClr val="000000"/>
                  </a:outerShdw>
                </a:effectLst>
              </a:rPr>
              <a:t>Since God Exists: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Can We Understand God’s Revelation?</a:t>
            </a:r>
          </a:p>
        </p:txBody>
      </p:sp>
      <p:sp>
        <p:nvSpPr>
          <p:cNvPr id="171011" name="Text Box 3"/>
          <p:cNvSpPr txBox="1">
            <a:spLocks noChangeArrowheads="1"/>
          </p:cNvSpPr>
          <p:nvPr/>
        </p:nvSpPr>
        <p:spPr bwMode="auto">
          <a:xfrm>
            <a:off x="685800" y="1600200"/>
            <a:ext cx="80772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If the Bible is God’s word, can we understand what it says?</a:t>
            </a:r>
          </a:p>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Many religious leaders claim that man cannot understand the Bible.</a:t>
            </a:r>
          </a:p>
        </p:txBody>
      </p:sp>
      <p:sp>
        <p:nvSpPr>
          <p:cNvPr id="82948" name="Rectangle 4"/>
          <p:cNvSpPr>
            <a:spLocks noChangeArrowheads="1"/>
          </p:cNvSpPr>
          <p:nvPr/>
        </p:nvSpPr>
        <p:spPr bwMode="auto">
          <a:xfrm>
            <a:off x="762000" y="2286000"/>
            <a:ext cx="7924800" cy="42672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800" i="1"/>
              <a:t>“We must therefore conclude that the Scriptures alone cannot be a sufficient guide and rule of faith because they cannot, at any time, be within the reach of every inquirer, because  they are not of themselves intelligible even in matters of highest importance, and because they do not contain all the truths necessary for salvation” (Roman Catholic Cardinal Gibbons, </a:t>
            </a:r>
            <a:r>
              <a:rPr lang="en-US" altLang="en-US" sz="2800" b="1" i="1"/>
              <a:t>Faith of Our Fathers</a:t>
            </a:r>
            <a:r>
              <a:rPr lang="en-US" altLang="en-US" sz="2800" i="1"/>
              <a:t>, 94</a:t>
            </a:r>
            <a:r>
              <a:rPr lang="en-US" altLang="en-US" sz="2800" i="1" baseline="30000"/>
              <a:t>th</a:t>
            </a:r>
            <a:r>
              <a:rPr lang="en-US" altLang="en-US" sz="2800" i="1"/>
              <a:t> Ed.; pp. 89-90).</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Can We Understand God’s Revelation?</a:t>
            </a:r>
          </a:p>
        </p:txBody>
      </p:sp>
      <p:sp>
        <p:nvSpPr>
          <p:cNvPr id="172035" name="Text Box 3"/>
          <p:cNvSpPr txBox="1">
            <a:spLocks noChangeArrowheads="1"/>
          </p:cNvSpPr>
          <p:nvPr/>
        </p:nvSpPr>
        <p:spPr bwMode="auto">
          <a:xfrm>
            <a:off x="685800" y="1600200"/>
            <a:ext cx="80772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If the Bible is God’s word, can we understand what it says?</a:t>
            </a:r>
          </a:p>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Many religious leaders claim that man cannot understand the Bible.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Can We Understand God’s Revelation?</a:t>
            </a:r>
          </a:p>
        </p:txBody>
      </p:sp>
      <p:sp>
        <p:nvSpPr>
          <p:cNvPr id="63491" name="Text Box 3"/>
          <p:cNvSpPr txBox="1">
            <a:spLocks noChangeArrowheads="1"/>
          </p:cNvSpPr>
          <p:nvPr/>
        </p:nvSpPr>
        <p:spPr bwMode="auto">
          <a:xfrm>
            <a:off x="685800" y="1600200"/>
            <a:ext cx="80772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If the Bible is God’s word, can we understand what it says?</a:t>
            </a:r>
          </a:p>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Many religious leaders claim that man cannot understand the Bible.</a:t>
            </a:r>
          </a:p>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Why would God reveal His will to man in a way that man cannot understand?</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Can We Understand God’s Revelation?</a:t>
            </a:r>
          </a:p>
        </p:txBody>
      </p:sp>
      <p:sp>
        <p:nvSpPr>
          <p:cNvPr id="179203" name="Text Box 3"/>
          <p:cNvSpPr txBox="1">
            <a:spLocks noChangeArrowheads="1"/>
          </p:cNvSpPr>
          <p:nvPr/>
        </p:nvSpPr>
        <p:spPr bwMode="auto">
          <a:xfrm>
            <a:off x="685800" y="1600200"/>
            <a:ext cx="8077200" cy="408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If the Bible is God’s word, can we understand what it says?</a:t>
            </a:r>
          </a:p>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Many religious leaders claim that man cannot understand the Bible.</a:t>
            </a:r>
          </a:p>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Why would God </a:t>
            </a:r>
            <a:r>
              <a:rPr lang="en-US" altLang="en-US" sz="3200">
                <a:solidFill>
                  <a:srgbClr val="FFFF00"/>
                </a:solidFill>
                <a:effectLst>
                  <a:outerShdw blurRad="38100" dist="38100" dir="2700000" algn="tl">
                    <a:srgbClr val="000000"/>
                  </a:outerShdw>
                </a:effectLst>
              </a:rPr>
              <a:t>reveal His </a:t>
            </a:r>
            <a:r>
              <a:rPr lang="en-US" altLang="en-US" sz="3200" dirty="0">
                <a:solidFill>
                  <a:srgbClr val="FFFF00"/>
                </a:solidFill>
                <a:effectLst>
                  <a:outerShdw blurRad="38100" dist="38100" dir="2700000" algn="tl">
                    <a:srgbClr val="000000"/>
                  </a:outerShdw>
                </a:effectLst>
              </a:rPr>
              <a:t>will to man in a way that man cannot understand?</a:t>
            </a:r>
          </a:p>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The Bible claims that the common person can understand it!</a:t>
            </a:r>
          </a:p>
        </p:txBody>
      </p:sp>
    </p:spTree>
    <p:extLst>
      <p:ext uri="{BB962C8B-B14F-4D97-AF65-F5344CB8AC3E}">
        <p14:creationId xmlns:p14="http://schemas.microsoft.com/office/powerpoint/2010/main" val="5361055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Can We Understand God’s Revelation?</a:t>
            </a:r>
          </a:p>
        </p:txBody>
      </p:sp>
      <p:sp>
        <p:nvSpPr>
          <p:cNvPr id="179203" name="Text Box 3"/>
          <p:cNvSpPr txBox="1">
            <a:spLocks noChangeArrowheads="1"/>
          </p:cNvSpPr>
          <p:nvPr/>
        </p:nvSpPr>
        <p:spPr bwMode="auto">
          <a:xfrm>
            <a:off x="685800" y="1600200"/>
            <a:ext cx="8077200" cy="408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If the Bible is God’s word, can we understand what it says?</a:t>
            </a:r>
          </a:p>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Many religious leaders claim that man cannot understand the Bible.</a:t>
            </a:r>
          </a:p>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Why would God </a:t>
            </a:r>
            <a:r>
              <a:rPr lang="en-US" altLang="en-US" sz="3200">
                <a:solidFill>
                  <a:srgbClr val="FFFF00"/>
                </a:solidFill>
                <a:effectLst>
                  <a:outerShdw blurRad="38100" dist="38100" dir="2700000" algn="tl">
                    <a:srgbClr val="000000"/>
                  </a:outerShdw>
                </a:effectLst>
              </a:rPr>
              <a:t>reveal His </a:t>
            </a:r>
            <a:r>
              <a:rPr lang="en-US" altLang="en-US" sz="3200" dirty="0">
                <a:solidFill>
                  <a:srgbClr val="FFFF00"/>
                </a:solidFill>
                <a:effectLst>
                  <a:outerShdw blurRad="38100" dist="38100" dir="2700000" algn="tl">
                    <a:srgbClr val="000000"/>
                  </a:outerShdw>
                </a:effectLst>
              </a:rPr>
              <a:t>will to man in a way that man cannot understand?</a:t>
            </a:r>
          </a:p>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The Bible claims that the common person can understand it!</a:t>
            </a:r>
          </a:p>
        </p:txBody>
      </p:sp>
      <p:sp>
        <p:nvSpPr>
          <p:cNvPr id="4" name="Rectangle 4"/>
          <p:cNvSpPr>
            <a:spLocks noChangeArrowheads="1"/>
          </p:cNvSpPr>
          <p:nvPr/>
        </p:nvSpPr>
        <p:spPr bwMode="auto">
          <a:xfrm>
            <a:off x="1676400" y="2819400"/>
            <a:ext cx="5715000" cy="32766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800" i="1"/>
              <a:t>“Then Jesus said to those Jews who believed Him, ‘If you abide in My word, you are My disciples indeed. And you shall know the truth, and the truth shall make you free’” (John 8:31-32).</a:t>
            </a:r>
          </a:p>
        </p:txBody>
      </p:sp>
    </p:spTree>
    <p:extLst>
      <p:ext uri="{BB962C8B-B14F-4D97-AF65-F5344CB8AC3E}">
        <p14:creationId xmlns:p14="http://schemas.microsoft.com/office/powerpoint/2010/main" val="4061892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Can We Understand God’s Revelation?</a:t>
            </a:r>
          </a:p>
        </p:txBody>
      </p:sp>
      <p:sp>
        <p:nvSpPr>
          <p:cNvPr id="179203" name="Text Box 3"/>
          <p:cNvSpPr txBox="1">
            <a:spLocks noChangeArrowheads="1"/>
          </p:cNvSpPr>
          <p:nvPr/>
        </p:nvSpPr>
        <p:spPr bwMode="auto">
          <a:xfrm>
            <a:off x="685800" y="1600200"/>
            <a:ext cx="8077200" cy="408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If the Bible is God’s word, can we understand what it says?</a:t>
            </a:r>
          </a:p>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Many religious leaders claim that man cannot understand the Bible.</a:t>
            </a:r>
          </a:p>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Why would God </a:t>
            </a:r>
            <a:r>
              <a:rPr lang="en-US" altLang="en-US" sz="3200">
                <a:solidFill>
                  <a:srgbClr val="FFFF00"/>
                </a:solidFill>
                <a:effectLst>
                  <a:outerShdw blurRad="38100" dist="38100" dir="2700000" algn="tl">
                    <a:srgbClr val="000000"/>
                  </a:outerShdw>
                </a:effectLst>
              </a:rPr>
              <a:t>reveal His </a:t>
            </a:r>
            <a:r>
              <a:rPr lang="en-US" altLang="en-US" sz="3200" dirty="0">
                <a:solidFill>
                  <a:srgbClr val="FFFF00"/>
                </a:solidFill>
                <a:effectLst>
                  <a:outerShdw blurRad="38100" dist="38100" dir="2700000" algn="tl">
                    <a:srgbClr val="000000"/>
                  </a:outerShdw>
                </a:effectLst>
              </a:rPr>
              <a:t>will to man in a way that man cannot understand?</a:t>
            </a:r>
          </a:p>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The Bible claims that the common person can understand it!</a:t>
            </a:r>
          </a:p>
        </p:txBody>
      </p:sp>
    </p:spTree>
    <p:extLst>
      <p:ext uri="{BB962C8B-B14F-4D97-AF65-F5344CB8AC3E}">
        <p14:creationId xmlns:p14="http://schemas.microsoft.com/office/powerpoint/2010/main" val="33707500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Can We Understand God’s Revelation?</a:t>
            </a:r>
          </a:p>
        </p:txBody>
      </p:sp>
      <p:sp>
        <p:nvSpPr>
          <p:cNvPr id="179203" name="Text Box 3"/>
          <p:cNvSpPr txBox="1">
            <a:spLocks noChangeArrowheads="1"/>
          </p:cNvSpPr>
          <p:nvPr/>
        </p:nvSpPr>
        <p:spPr bwMode="auto">
          <a:xfrm>
            <a:off x="685800" y="1600200"/>
            <a:ext cx="8077200" cy="408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If the Bible is God’s word, can we understand what it says?</a:t>
            </a:r>
          </a:p>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Many religious leaders claim that man cannot understand the Bible.</a:t>
            </a:r>
          </a:p>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Why would God </a:t>
            </a:r>
            <a:r>
              <a:rPr lang="en-US" altLang="en-US" sz="3200">
                <a:solidFill>
                  <a:srgbClr val="FFFF00"/>
                </a:solidFill>
                <a:effectLst>
                  <a:outerShdw blurRad="38100" dist="38100" dir="2700000" algn="tl">
                    <a:srgbClr val="000000"/>
                  </a:outerShdw>
                </a:effectLst>
              </a:rPr>
              <a:t>reveal His </a:t>
            </a:r>
            <a:r>
              <a:rPr lang="en-US" altLang="en-US" sz="3200" dirty="0">
                <a:solidFill>
                  <a:srgbClr val="FFFF00"/>
                </a:solidFill>
                <a:effectLst>
                  <a:outerShdw blurRad="38100" dist="38100" dir="2700000" algn="tl">
                    <a:srgbClr val="000000"/>
                  </a:outerShdw>
                </a:effectLst>
              </a:rPr>
              <a:t>will to man in a way that man cannot understand?</a:t>
            </a:r>
          </a:p>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The Bible claims that the common person can understand it!</a:t>
            </a:r>
          </a:p>
        </p:txBody>
      </p:sp>
      <p:sp>
        <p:nvSpPr>
          <p:cNvPr id="4" name="Rectangle 4"/>
          <p:cNvSpPr>
            <a:spLocks noChangeArrowheads="1"/>
          </p:cNvSpPr>
          <p:nvPr/>
        </p:nvSpPr>
        <p:spPr bwMode="auto">
          <a:xfrm>
            <a:off x="1676400" y="2819400"/>
            <a:ext cx="5715000" cy="32766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800" i="1"/>
              <a:t>“…by revelation He made known to me the mystery (as I wrote before in a few words, by which, when you read, you may understand my knowledge in </a:t>
            </a:r>
          </a:p>
          <a:p>
            <a:pPr algn="ctr">
              <a:spcBef>
                <a:spcPct val="0"/>
              </a:spcBef>
              <a:buFontTx/>
              <a:buNone/>
            </a:pPr>
            <a:r>
              <a:rPr lang="en-US" altLang="en-US" sz="2800" i="1"/>
              <a:t>the mystery of Christ)” </a:t>
            </a:r>
          </a:p>
          <a:p>
            <a:pPr algn="ctr">
              <a:spcBef>
                <a:spcPct val="0"/>
              </a:spcBef>
              <a:buFontTx/>
              <a:buNone/>
            </a:pPr>
            <a:r>
              <a:rPr lang="en-US" altLang="en-US" sz="2800" i="1"/>
              <a:t>(Ephesians 3:3-4).</a:t>
            </a:r>
          </a:p>
        </p:txBody>
      </p:sp>
    </p:spTree>
    <p:extLst>
      <p:ext uri="{BB962C8B-B14F-4D97-AF65-F5344CB8AC3E}">
        <p14:creationId xmlns:p14="http://schemas.microsoft.com/office/powerpoint/2010/main" val="11706251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Can We Understand God’s Revelation?</a:t>
            </a:r>
          </a:p>
        </p:txBody>
      </p:sp>
      <p:sp>
        <p:nvSpPr>
          <p:cNvPr id="179203" name="Text Box 3"/>
          <p:cNvSpPr txBox="1">
            <a:spLocks noChangeArrowheads="1"/>
          </p:cNvSpPr>
          <p:nvPr/>
        </p:nvSpPr>
        <p:spPr bwMode="auto">
          <a:xfrm>
            <a:off x="685800" y="1600200"/>
            <a:ext cx="8077200" cy="408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If the Bible is God’s word, can we understand what it says?</a:t>
            </a:r>
          </a:p>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Many religious leaders claim that man cannot understand the Bible.</a:t>
            </a:r>
          </a:p>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Why would God </a:t>
            </a:r>
            <a:r>
              <a:rPr lang="en-US" altLang="en-US" sz="3200">
                <a:solidFill>
                  <a:srgbClr val="FFFF00"/>
                </a:solidFill>
                <a:effectLst>
                  <a:outerShdw blurRad="38100" dist="38100" dir="2700000" algn="tl">
                    <a:srgbClr val="000000"/>
                  </a:outerShdw>
                </a:effectLst>
              </a:rPr>
              <a:t>reveal His </a:t>
            </a:r>
            <a:r>
              <a:rPr lang="en-US" altLang="en-US" sz="3200" dirty="0">
                <a:solidFill>
                  <a:srgbClr val="FFFF00"/>
                </a:solidFill>
                <a:effectLst>
                  <a:outerShdw blurRad="38100" dist="38100" dir="2700000" algn="tl">
                    <a:srgbClr val="000000"/>
                  </a:outerShdw>
                </a:effectLst>
              </a:rPr>
              <a:t>will to man in a way that man cannot understand?</a:t>
            </a:r>
          </a:p>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The Bible claims that the common person can understand it!</a:t>
            </a:r>
          </a:p>
        </p:txBody>
      </p:sp>
    </p:spTree>
    <p:extLst>
      <p:ext uri="{BB962C8B-B14F-4D97-AF65-F5344CB8AC3E}">
        <p14:creationId xmlns:p14="http://schemas.microsoft.com/office/powerpoint/2010/main" val="33305984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Can We Understand God’s Revelation?</a:t>
            </a:r>
          </a:p>
        </p:txBody>
      </p:sp>
      <p:sp>
        <p:nvSpPr>
          <p:cNvPr id="179203" name="Text Box 3"/>
          <p:cNvSpPr txBox="1">
            <a:spLocks noChangeArrowheads="1"/>
          </p:cNvSpPr>
          <p:nvPr/>
        </p:nvSpPr>
        <p:spPr bwMode="auto">
          <a:xfrm>
            <a:off x="685800" y="1600200"/>
            <a:ext cx="8077200" cy="408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If the Bible is God’s word, can we understand what it says?</a:t>
            </a:r>
          </a:p>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Many religious leaders claim that man cannot understand the Bible.</a:t>
            </a:r>
          </a:p>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Why would God reveal His will to man in a way that man cannot understand?</a:t>
            </a:r>
          </a:p>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The Bible claims that the common person can understand it!</a:t>
            </a:r>
          </a:p>
        </p:txBody>
      </p:sp>
      <p:sp>
        <p:nvSpPr>
          <p:cNvPr id="4" name="Rectangle 4"/>
          <p:cNvSpPr>
            <a:spLocks noChangeArrowheads="1"/>
          </p:cNvSpPr>
          <p:nvPr/>
        </p:nvSpPr>
        <p:spPr bwMode="auto">
          <a:xfrm>
            <a:off x="1676400" y="2819400"/>
            <a:ext cx="5715000" cy="32766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800" i="1"/>
              <a:t>“Therefore do not be unwise, but understand what the will of the Lord is” (Ephesians 5:17).</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Can We Understand God’s Revelation?</a:t>
            </a:r>
          </a:p>
        </p:txBody>
      </p:sp>
      <p:sp>
        <p:nvSpPr>
          <p:cNvPr id="179203" name="Text Box 3"/>
          <p:cNvSpPr txBox="1">
            <a:spLocks noChangeArrowheads="1"/>
          </p:cNvSpPr>
          <p:nvPr/>
        </p:nvSpPr>
        <p:spPr bwMode="auto">
          <a:xfrm>
            <a:off x="685800" y="1600200"/>
            <a:ext cx="8077200" cy="408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If the Bible is God’s word, can we understand what it says?</a:t>
            </a:r>
          </a:p>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Many religious leaders claim that man cannot understand the Bible.</a:t>
            </a:r>
          </a:p>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Why would God </a:t>
            </a:r>
            <a:r>
              <a:rPr lang="en-US" altLang="en-US" sz="3200">
                <a:solidFill>
                  <a:srgbClr val="FFFF00"/>
                </a:solidFill>
                <a:effectLst>
                  <a:outerShdw blurRad="38100" dist="38100" dir="2700000" algn="tl">
                    <a:srgbClr val="000000"/>
                  </a:outerShdw>
                </a:effectLst>
              </a:rPr>
              <a:t>reveal His </a:t>
            </a:r>
            <a:r>
              <a:rPr lang="en-US" altLang="en-US" sz="3200" dirty="0">
                <a:solidFill>
                  <a:srgbClr val="FFFF00"/>
                </a:solidFill>
                <a:effectLst>
                  <a:outerShdw blurRad="38100" dist="38100" dir="2700000" algn="tl">
                    <a:srgbClr val="000000"/>
                  </a:outerShdw>
                </a:effectLst>
              </a:rPr>
              <a:t>will to man in a way that man cannot understand?</a:t>
            </a:r>
          </a:p>
          <a:p>
            <a:pPr>
              <a:lnSpc>
                <a:spcPct val="90000"/>
              </a:lnSpc>
              <a:spcBef>
                <a:spcPct val="30000"/>
              </a:spcBef>
              <a:buFontTx/>
              <a:buChar char="•"/>
              <a:defRPr/>
            </a:pPr>
            <a:r>
              <a:rPr lang="en-US" altLang="en-US" sz="3200" dirty="0">
                <a:solidFill>
                  <a:srgbClr val="FFFF00"/>
                </a:solidFill>
                <a:effectLst>
                  <a:outerShdw blurRad="38100" dist="38100" dir="2700000" algn="tl">
                    <a:srgbClr val="000000"/>
                  </a:outerShdw>
                </a:effectLst>
              </a:rPr>
              <a:t>The Bible claims that the common person can understand it!</a:t>
            </a:r>
          </a:p>
        </p:txBody>
      </p:sp>
    </p:spTree>
    <p:extLst>
      <p:ext uri="{BB962C8B-B14F-4D97-AF65-F5344CB8AC3E}">
        <p14:creationId xmlns:p14="http://schemas.microsoft.com/office/powerpoint/2010/main" val="3337719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228600" y="304800"/>
            <a:ext cx="8686800" cy="1066800"/>
          </a:xfrm>
        </p:spPr>
        <p:txBody>
          <a:bodyPr/>
          <a:lstStyle/>
          <a:p>
            <a:pPr eaLnBrk="1" hangingPunct="1">
              <a:defRPr/>
            </a:pPr>
            <a:r>
              <a:rPr lang="en-US" altLang="en-US" u="sng" dirty="0">
                <a:solidFill>
                  <a:srgbClr val="FFFF00"/>
                </a:solidFill>
                <a:effectLst>
                  <a:outerShdw blurRad="38100" dist="38100" dir="2700000" algn="tl">
                    <a:srgbClr val="000000"/>
                  </a:outerShdw>
                </a:effectLst>
              </a:rPr>
              <a:t>Since God Exists:</a:t>
            </a:r>
          </a:p>
        </p:txBody>
      </p:sp>
      <p:sp>
        <p:nvSpPr>
          <p:cNvPr id="110595" name="Text Box 3"/>
          <p:cNvSpPr txBox="1">
            <a:spLocks noChangeArrowheads="1"/>
          </p:cNvSpPr>
          <p:nvPr/>
        </p:nvSpPr>
        <p:spPr bwMode="auto">
          <a:xfrm>
            <a:off x="685800" y="1676400"/>
            <a:ext cx="8077200" cy="164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35000"/>
              </a:spcBef>
              <a:buFontTx/>
              <a:buChar char="•"/>
              <a:defRPr/>
            </a:pPr>
            <a:r>
              <a:rPr lang="en-US" altLang="en-US" sz="3200" dirty="0">
                <a:solidFill>
                  <a:srgbClr val="FFFF00"/>
                </a:solidFill>
                <a:effectLst>
                  <a:outerShdw blurRad="38100" dist="38100" dir="2700000" algn="tl">
                    <a:srgbClr val="000000"/>
                  </a:outerShdw>
                </a:effectLst>
              </a:rPr>
              <a:t>We must decide whether or not He has revealed His will to mankind.</a:t>
            </a:r>
          </a:p>
          <a:p>
            <a:pPr>
              <a:spcBef>
                <a:spcPct val="35000"/>
              </a:spcBef>
              <a:defRPr/>
            </a:pPr>
            <a:r>
              <a:rPr lang="en-US" altLang="en-US" sz="2800" i="1" dirty="0">
                <a:solidFill>
                  <a:schemeClr val="bg1"/>
                </a:solidFill>
                <a:effectLst>
                  <a:outerShdw blurRad="38100" dist="38100" dir="2700000" algn="tl">
                    <a:srgbClr val="000000"/>
                  </a:outerShdw>
                </a:effectLst>
              </a:rPr>
              <a:t>	</a:t>
            </a:r>
            <a:endParaRPr lang="en-US" altLang="en-US" sz="2800" dirty="0">
              <a:solidFill>
                <a:srgbClr val="FFFF00"/>
              </a:solidFill>
              <a:effectLst>
                <a:outerShdw blurRad="38100" dist="38100" dir="2700000" algn="tl">
                  <a:srgbClr val="000000"/>
                </a:outerShdw>
              </a:effectLst>
            </a:endParaRPr>
          </a:p>
        </p:txBody>
      </p:sp>
    </p:spTree>
    <p:extLst>
      <p:ext uri="{BB962C8B-B14F-4D97-AF65-F5344CB8AC3E}">
        <p14:creationId xmlns:p14="http://schemas.microsoft.com/office/powerpoint/2010/main" val="35577217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The Bible Claims To Be From God</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The Bible Claims To Be From God</a:t>
            </a:r>
          </a:p>
        </p:txBody>
      </p:sp>
      <p:sp>
        <p:nvSpPr>
          <p:cNvPr id="180227" name="Text Box 3"/>
          <p:cNvSpPr txBox="1">
            <a:spLocks noChangeArrowheads="1"/>
          </p:cNvSpPr>
          <p:nvPr/>
        </p:nvSpPr>
        <p:spPr bwMode="auto">
          <a:xfrm>
            <a:off x="685800" y="1600200"/>
            <a:ext cx="80772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The Bible always claims to be a product of the mind of God.</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The Bible Claims To Be From God</a:t>
            </a:r>
          </a:p>
        </p:txBody>
      </p:sp>
      <p:sp>
        <p:nvSpPr>
          <p:cNvPr id="181251" name="Text Box 3"/>
          <p:cNvSpPr txBox="1">
            <a:spLocks noChangeArrowheads="1"/>
          </p:cNvSpPr>
          <p:nvPr/>
        </p:nvSpPr>
        <p:spPr bwMode="auto">
          <a:xfrm>
            <a:off x="685800" y="1600200"/>
            <a:ext cx="807720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The Bible always claims to be a product of the mind of God.</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phrase, </a:t>
            </a:r>
            <a:r>
              <a:rPr lang="en-US" altLang="en-US" sz="2800" i="1">
                <a:solidFill>
                  <a:schemeClr val="bg1"/>
                </a:solidFill>
                <a:effectLst>
                  <a:outerShdw blurRad="38100" dist="38100" dir="2700000" algn="tl">
                    <a:srgbClr val="000000"/>
                  </a:outerShdw>
                </a:effectLst>
              </a:rPr>
              <a:t>“Thus says the LORD”</a:t>
            </a:r>
            <a:r>
              <a:rPr lang="en-US" altLang="en-US" sz="2800">
                <a:solidFill>
                  <a:schemeClr val="bg1"/>
                </a:solidFill>
                <a:effectLst>
                  <a:outerShdw blurRad="38100" dist="38100" dir="2700000" algn="tl">
                    <a:srgbClr val="000000"/>
                  </a:outerShdw>
                </a:effectLst>
              </a:rPr>
              <a:t> is found over 400 times in the Bible.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The Bible Claims To Be From God</a:t>
            </a:r>
          </a:p>
        </p:txBody>
      </p:sp>
      <p:sp>
        <p:nvSpPr>
          <p:cNvPr id="182275" name="Text Box 3"/>
          <p:cNvSpPr txBox="1">
            <a:spLocks noChangeArrowheads="1"/>
          </p:cNvSpPr>
          <p:nvPr/>
        </p:nvSpPr>
        <p:spPr bwMode="auto">
          <a:xfrm>
            <a:off x="685800" y="1600200"/>
            <a:ext cx="807720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The Bible always claims to be a product of the mind of God.</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The phrase, </a:t>
            </a:r>
            <a:r>
              <a:rPr lang="en-US" altLang="en-US" sz="2800" i="1">
                <a:solidFill>
                  <a:schemeClr val="bg1"/>
                </a:solidFill>
                <a:effectLst>
                  <a:outerShdw blurRad="38100" dist="38100" dir="2700000" algn="tl">
                    <a:srgbClr val="000000"/>
                  </a:outerShdw>
                </a:effectLst>
              </a:rPr>
              <a:t>“Thus says the LORD”</a:t>
            </a:r>
            <a:r>
              <a:rPr lang="en-US" altLang="en-US" sz="2800">
                <a:solidFill>
                  <a:schemeClr val="bg1"/>
                </a:solidFill>
                <a:effectLst>
                  <a:outerShdw blurRad="38100" dist="38100" dir="2700000" algn="tl">
                    <a:srgbClr val="000000"/>
                  </a:outerShdw>
                </a:effectLst>
              </a:rPr>
              <a:t> is found over 400 times in the Bible.</a:t>
            </a:r>
          </a:p>
        </p:txBody>
      </p:sp>
      <p:sp>
        <p:nvSpPr>
          <p:cNvPr id="96260" name="Rectangle 4"/>
          <p:cNvSpPr>
            <a:spLocks noChangeArrowheads="1"/>
          </p:cNvSpPr>
          <p:nvPr/>
        </p:nvSpPr>
        <p:spPr bwMode="auto">
          <a:xfrm>
            <a:off x="1524000" y="3581400"/>
            <a:ext cx="6096000" cy="32766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800" i="1" dirty="0"/>
              <a:t>“…knowing this first, that no prophecy of Scripture is of any private interpretation, for prophecy never came by the will of man, but holy men of God spoke as they </a:t>
            </a:r>
          </a:p>
          <a:p>
            <a:pPr algn="ctr">
              <a:spcBef>
                <a:spcPct val="0"/>
              </a:spcBef>
              <a:buFontTx/>
              <a:buNone/>
            </a:pPr>
            <a:r>
              <a:rPr lang="en-US" altLang="en-US" sz="2800" i="1" dirty="0"/>
              <a:t>were moved by the Holy Spirit” </a:t>
            </a:r>
          </a:p>
          <a:p>
            <a:pPr algn="ctr">
              <a:spcBef>
                <a:spcPct val="0"/>
              </a:spcBef>
              <a:buFontTx/>
              <a:buNone/>
            </a:pPr>
            <a:r>
              <a:rPr lang="en-US" altLang="en-US" sz="2800" i="1" dirty="0"/>
              <a:t>(2 Peter 1:20-21).</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The Bible Claims To Be From God</a:t>
            </a:r>
          </a:p>
        </p:txBody>
      </p:sp>
      <p:sp>
        <p:nvSpPr>
          <p:cNvPr id="183299" name="Text Box 3"/>
          <p:cNvSpPr txBox="1">
            <a:spLocks noChangeArrowheads="1"/>
          </p:cNvSpPr>
          <p:nvPr/>
        </p:nvSpPr>
        <p:spPr bwMode="auto">
          <a:xfrm>
            <a:off x="685800" y="1600200"/>
            <a:ext cx="80772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The Bible always claims to be a product of the mind of God.</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The Bible Claims To Be From God</a:t>
            </a:r>
          </a:p>
        </p:txBody>
      </p:sp>
      <p:sp>
        <p:nvSpPr>
          <p:cNvPr id="68611" name="Text Box 3"/>
          <p:cNvSpPr txBox="1">
            <a:spLocks noChangeArrowheads="1"/>
          </p:cNvSpPr>
          <p:nvPr/>
        </p:nvSpPr>
        <p:spPr bwMode="auto">
          <a:xfrm>
            <a:off x="685800" y="1600200"/>
            <a:ext cx="8077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The Bible always claims to be a product of the mind of God.</a:t>
            </a:r>
          </a:p>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Is this claim true??????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The Bible Claims To Be From God</a:t>
            </a:r>
          </a:p>
        </p:txBody>
      </p:sp>
      <p:sp>
        <p:nvSpPr>
          <p:cNvPr id="184323" name="Text Box 3"/>
          <p:cNvSpPr txBox="1">
            <a:spLocks noChangeArrowheads="1"/>
          </p:cNvSpPr>
          <p:nvPr/>
        </p:nvSpPr>
        <p:spPr bwMode="auto">
          <a:xfrm>
            <a:off x="685800" y="1600200"/>
            <a:ext cx="8077200" cy="17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Char char="•"/>
              <a:defRPr/>
            </a:pPr>
            <a:r>
              <a:rPr lang="en-US" altLang="en-US" sz="3200">
                <a:solidFill>
                  <a:srgbClr val="FFFF00"/>
                </a:solidFill>
                <a:effectLst>
                  <a:outerShdw blurRad="38100" dist="38100" dir="2700000" algn="tl">
                    <a:srgbClr val="000000"/>
                  </a:outerShdw>
                </a:effectLst>
              </a:rPr>
              <a:t>The Bible always claims to be a product of the mind of God.</a:t>
            </a:r>
          </a:p>
          <a:p>
            <a:pPr>
              <a:lnSpc>
                <a:spcPct val="90000"/>
              </a:lnSpc>
              <a:spcBef>
                <a:spcPct val="30000"/>
              </a:spcBef>
              <a:buFontTx/>
              <a:buChar char="•"/>
              <a:defRPr/>
            </a:pPr>
            <a:r>
              <a:rPr lang="en-US" altLang="en-US" sz="4400">
                <a:solidFill>
                  <a:srgbClr val="FFFF00"/>
                </a:solidFill>
                <a:effectLst>
                  <a:outerShdw blurRad="38100" dist="38100" dir="2700000" algn="tl">
                    <a:srgbClr val="000000"/>
                  </a:outerShdw>
                </a:effectLst>
              </a:rPr>
              <a:t>Is this claim true??????</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185347" name="Text Box 3"/>
          <p:cNvSpPr txBox="1">
            <a:spLocks noChangeArrowheads="1"/>
          </p:cNvSpPr>
          <p:nvPr/>
        </p:nvSpPr>
        <p:spPr bwMode="auto">
          <a:xfrm>
            <a:off x="685800" y="1600200"/>
            <a:ext cx="80772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Unity</a:t>
            </a:r>
            <a:r>
              <a:rPr lang="en-US" altLang="en-US" sz="3200">
                <a:solidFill>
                  <a:srgbClr val="FFFF00"/>
                </a:solidFill>
                <a:effectLst>
                  <a:outerShdw blurRad="38100" dist="38100" dir="2700000" algn="tl">
                    <a:srgbClr val="000000"/>
                  </a:outerShdw>
                </a:effectLst>
              </a:rPr>
              <a:t> of the Bible.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228600" y="304800"/>
            <a:ext cx="8686800" cy="1066800"/>
          </a:xfrm>
        </p:spPr>
        <p:txBody>
          <a:bodyPr/>
          <a:lstStyle/>
          <a:p>
            <a:pPr eaLnBrk="1" hangingPunct="1">
              <a:defRPr/>
            </a:pPr>
            <a:r>
              <a:rPr lang="en-US" altLang="en-US" sz="4000" u="sng">
                <a:solidFill>
                  <a:srgbClr val="FFFF00"/>
                </a:solidFill>
                <a:effectLst>
                  <a:outerShdw blurRad="38100" dist="38100" dir="2700000" algn="tl">
                    <a:srgbClr val="000000"/>
                  </a:outerShdw>
                </a:effectLst>
              </a:rPr>
              <a:t>Evidence That The Bible Is From God</a:t>
            </a:r>
          </a:p>
        </p:txBody>
      </p:sp>
      <p:sp>
        <p:nvSpPr>
          <p:cNvPr id="186371" name="Text Box 3"/>
          <p:cNvSpPr txBox="1">
            <a:spLocks noChangeArrowheads="1"/>
          </p:cNvSpPr>
          <p:nvPr/>
        </p:nvSpPr>
        <p:spPr bwMode="auto">
          <a:xfrm>
            <a:off x="685800" y="1600200"/>
            <a:ext cx="8077200"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90000"/>
              </a:lnSpc>
              <a:spcBef>
                <a:spcPct val="30000"/>
              </a:spcBef>
              <a:buFontTx/>
              <a:buAutoNum type="arabicPeriod"/>
              <a:defRPr/>
            </a:pPr>
            <a:r>
              <a:rPr lang="en-US" altLang="en-US" sz="3200">
                <a:solidFill>
                  <a:srgbClr val="FFFF00"/>
                </a:solidFill>
                <a:effectLst>
                  <a:outerShdw blurRad="38100" dist="38100" dir="2700000" algn="tl">
                    <a:srgbClr val="000000"/>
                  </a:outerShdw>
                </a:effectLst>
              </a:rPr>
              <a:t> The </a:t>
            </a:r>
            <a:r>
              <a:rPr lang="en-US" altLang="en-US" sz="3200" b="1">
                <a:solidFill>
                  <a:srgbClr val="FFFF00"/>
                </a:solidFill>
                <a:effectLst>
                  <a:outerShdw blurRad="38100" dist="38100" dir="2700000" algn="tl">
                    <a:srgbClr val="000000"/>
                  </a:outerShdw>
                </a:effectLst>
              </a:rPr>
              <a:t>Unity</a:t>
            </a:r>
            <a:r>
              <a:rPr lang="en-US" altLang="en-US" sz="3200">
                <a:solidFill>
                  <a:srgbClr val="FFFF00"/>
                </a:solidFill>
                <a:effectLst>
                  <a:outerShdw blurRad="38100" dist="38100" dir="2700000" algn="tl">
                    <a:srgbClr val="000000"/>
                  </a:outerShdw>
                </a:effectLst>
              </a:rPr>
              <a:t> of the Bible.</a:t>
            </a:r>
          </a:p>
          <a:p>
            <a:pPr lvl="1">
              <a:lnSpc>
                <a:spcPct val="90000"/>
              </a:lnSpc>
              <a:spcBef>
                <a:spcPct val="30000"/>
              </a:spcBef>
              <a:buClr>
                <a:schemeClr val="bg1"/>
              </a:buClr>
              <a:buFont typeface="Arial" charset="0"/>
              <a:buChar char="–"/>
              <a:defRPr/>
            </a:pPr>
            <a:r>
              <a:rPr lang="en-US" altLang="en-US" sz="2800">
                <a:solidFill>
                  <a:schemeClr val="bg1"/>
                </a:solidFill>
                <a:effectLst>
                  <a:outerShdw blurRad="38100" dist="38100" dir="2700000" algn="tl">
                    <a:srgbClr val="000000"/>
                  </a:outerShdw>
                </a:effectLst>
              </a:rPr>
              <a:t>Is it likely that the Bible would present a consistent message?</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1702</TotalTime>
  <Words>10610</Words>
  <Application>Microsoft Office PowerPoint</Application>
  <PresentationFormat>On-screen Show (4:3)</PresentationFormat>
  <Paragraphs>1023</Paragraphs>
  <Slides>219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219</vt:i4>
      </vt:variant>
    </vt:vector>
  </HeadingPairs>
  <TitlesOfParts>
    <vt:vector size="224" baseType="lpstr">
      <vt:lpstr>Arial</vt:lpstr>
      <vt:lpstr>Calibri</vt:lpstr>
      <vt:lpstr>Times New Roman</vt:lpstr>
      <vt:lpstr>Wingdings</vt:lpstr>
      <vt:lpstr>Default Design</vt:lpstr>
      <vt:lpstr>Is The Bible The Word Of God?</vt:lpstr>
      <vt:lpstr>Is The Bible The Word Of God?</vt:lpstr>
      <vt:lpstr>Is The Bible The Word Of God?</vt:lpstr>
      <vt:lpstr>Is The Bible The Word Of God?</vt:lpstr>
      <vt:lpstr>Is The Bible The Word Of God?</vt:lpstr>
      <vt:lpstr>Is The Bible The Word Of God?</vt:lpstr>
      <vt:lpstr>Is The Bible The Word Of God?</vt:lpstr>
      <vt:lpstr>Since God Exists:</vt:lpstr>
      <vt:lpstr>Since God Exists:</vt:lpstr>
      <vt:lpstr>Since God Exists:</vt:lpstr>
      <vt:lpstr>Since God Exists:</vt:lpstr>
      <vt:lpstr>Since God Exists:</vt:lpstr>
      <vt:lpstr>Since God Exists:</vt:lpstr>
      <vt:lpstr>Since God Exists:</vt:lpstr>
      <vt:lpstr>Since God Exists:</vt:lpstr>
      <vt:lpstr>The Need For A Revelation</vt:lpstr>
      <vt:lpstr>The Need For A Revelation</vt:lpstr>
      <vt:lpstr>The Need For A Revelation</vt:lpstr>
      <vt:lpstr>The Need For A Revelation</vt:lpstr>
      <vt:lpstr>The Need For A Revelation</vt:lpstr>
      <vt:lpstr>The Need For A Revelation</vt:lpstr>
      <vt:lpstr>The Need For A Revelation</vt:lpstr>
      <vt:lpstr>The Need For A Revelation</vt:lpstr>
      <vt:lpstr>The Need For A Revelation</vt:lpstr>
      <vt:lpstr>The Need For A Revelation</vt:lpstr>
      <vt:lpstr>The Need For A Revelation</vt:lpstr>
      <vt:lpstr>The Need For A Revelation</vt:lpstr>
      <vt:lpstr>The Need For A Revelation</vt:lpstr>
      <vt:lpstr>Possibility &amp; Probability Of Revelation</vt:lpstr>
      <vt:lpstr>Possibility &amp; Probability Of Revelation</vt:lpstr>
      <vt:lpstr>Possibility &amp; Probability Of Revelation</vt:lpstr>
      <vt:lpstr>Possibility &amp; Probability Of Revelation</vt:lpstr>
      <vt:lpstr>Possibility &amp; Probability Of Revelation</vt:lpstr>
      <vt:lpstr>Possibility &amp; Probability Of Revelation</vt:lpstr>
      <vt:lpstr>Possibility &amp; Probability Of Revelation</vt:lpstr>
      <vt:lpstr>Possibility &amp; Probability Of Revelation</vt:lpstr>
      <vt:lpstr>Possibility &amp; Probability Of Revelation</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How Has God Revealed His Will?</vt:lpstr>
      <vt:lpstr>Can We Understand God’s Revelation?</vt:lpstr>
      <vt:lpstr>Can We Understand God’s Revelation?</vt:lpstr>
      <vt:lpstr>Can We Understand God’s Revelation?</vt:lpstr>
      <vt:lpstr>Can We Understand God’s Revelation?</vt:lpstr>
      <vt:lpstr>Can We Understand God’s Revelation?</vt:lpstr>
      <vt:lpstr>Can We Understand God’s Revelation?</vt:lpstr>
      <vt:lpstr>Can We Understand God’s Revelation?</vt:lpstr>
      <vt:lpstr>Can We Understand God’s Revelation?</vt:lpstr>
      <vt:lpstr>Can We Understand God’s Revelation?</vt:lpstr>
      <vt:lpstr>Can We Understand God’s Revelation?</vt:lpstr>
      <vt:lpstr>Can We Understand God’s Revelation?</vt:lpstr>
      <vt:lpstr>Can We Understand God’s Revelation?</vt:lpstr>
      <vt:lpstr>Can We Understand God’s Revelation?</vt:lpstr>
      <vt:lpstr>The Bible Claims To Be From God</vt:lpstr>
      <vt:lpstr>The Bible Claims To Be From God</vt:lpstr>
      <vt:lpstr>The Bible Claims To Be From God</vt:lpstr>
      <vt:lpstr>The Bible Claims To Be From God</vt:lpstr>
      <vt:lpstr>The Bible Claims To Be From God</vt:lpstr>
      <vt:lpstr>The Bible Claims To Be From God</vt:lpstr>
      <vt:lpstr>The Bible Claims To Be From God</vt:lpstr>
      <vt:lpstr>Evidence That The Bible Is From God</vt:lpstr>
      <vt:lpstr>Evidence That The Bible Is From God</vt:lpstr>
      <vt:lpstr>Evidence That The Bible Is From God</vt:lpstr>
      <vt:lpstr>A Consistent Message</vt:lpstr>
      <vt:lpstr>A Consistent Message</vt:lpstr>
      <vt:lpstr>A Consistent Message</vt:lpstr>
      <vt:lpstr>A Consistent Message</vt:lpstr>
      <vt:lpstr>A Consistent Message</vt:lpstr>
      <vt:lpstr>A Consistent Message</vt:lpstr>
      <vt:lpstr>A Consistent Message</vt:lpstr>
      <vt:lpstr>A Consistent Message</vt:lpstr>
      <vt:lpstr>A Consistent Message</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Prophecy of the Fall of Babylon</vt:lpstr>
      <vt:lpstr>Prophecy of the Fall of Babylon</vt:lpstr>
      <vt:lpstr>Prophecy of the Fall of Babylon</vt:lpstr>
      <vt:lpstr>Prophecy of the Fall of Babylon</vt:lpstr>
      <vt:lpstr>Prophecy of the Fall of Babylon</vt:lpstr>
      <vt:lpstr>Prophecy of the Fall of Babylon</vt:lpstr>
      <vt:lpstr>Prophecy of the Fall of Babylon</vt:lpstr>
      <vt:lpstr>Prophecy of the Fall of Babylon</vt:lpstr>
      <vt:lpstr>Prophecy of the Fall of Babylon</vt:lpstr>
      <vt:lpstr>Prophecy of the Fall of Babylon</vt:lpstr>
      <vt:lpstr>Prophecy of the Fall of Babylon</vt:lpstr>
      <vt:lpstr>Prophecy of the Fall of Babylon</vt:lpstr>
      <vt:lpstr>Prophecy of the Fall of Babylon</vt:lpstr>
      <vt:lpstr>Prophecy of the Fall of Babylon</vt:lpstr>
      <vt:lpstr>Prophecy of the Fall of Babylon</vt:lpstr>
      <vt:lpstr>Prophecy Against Three Cities</vt:lpstr>
      <vt:lpstr>Prophecy Against Three Cities</vt:lpstr>
      <vt:lpstr>Prophecy Against Three Cities</vt:lpstr>
      <vt:lpstr>Prophecy Against Three Cities</vt:lpstr>
      <vt:lpstr>Prophecy Against Three Cities</vt:lpstr>
      <vt:lpstr>Prophecy Against Three Cities</vt:lpstr>
      <vt:lpstr>Prophecy Against Three Cities</vt:lpstr>
      <vt:lpstr>Prophecy Against Three Cities</vt:lpstr>
      <vt:lpstr>Prophecy Against Three Cities</vt:lpstr>
      <vt:lpstr>Prophecy Against Three Cities</vt:lpstr>
      <vt:lpstr>Prophecy Against Three Cities</vt:lpstr>
      <vt:lpstr>How Could Jesus Fulfill These Prophecies????</vt:lpstr>
      <vt:lpstr>How Could Jesus Fulfill These Prophecies????</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Evidence That The Bible Is From God</vt:lpstr>
      <vt:lpstr>Is The Bible From God Or Man?</vt:lpstr>
      <vt:lpstr>Is The Bible From God Or Man?</vt:lpstr>
      <vt:lpstr>Is The Bible From God Or Man?</vt:lpstr>
      <vt:lpstr>Is The Bible From God Or Man?</vt:lpstr>
      <vt:lpstr>Is The Bible From God Or Man?</vt:lpstr>
      <vt:lpstr>Is The Bible From God Or Man?</vt:lpstr>
      <vt:lpstr>Is The Bible From God Or Man?</vt:lpstr>
      <vt:lpstr>Is The Bible From God Or Man?</vt:lpstr>
      <vt:lpstr>Is The Bible From God Or Man?</vt:lpstr>
      <vt:lpstr>Is The Bible From God Or Man?</vt:lpstr>
      <vt:lpstr>Is The Bible From God Or Man?</vt:lpstr>
      <vt:lpstr>Is The Bible From God Or Man?</vt:lpstr>
      <vt:lpstr>Is The Bible From God Or Man?</vt:lpstr>
      <vt:lpstr>Is The Bible From God Or Man?</vt:lpstr>
      <vt:lpstr>Is The Bible From God Or Man?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D.Dann-Laptop</dc:creator>
  <cp:lastModifiedBy>David Dann</cp:lastModifiedBy>
  <cp:revision>97</cp:revision>
  <cp:lastPrinted>2020-09-16T14:35:48Z</cp:lastPrinted>
  <dcterms:created xsi:type="dcterms:W3CDTF">2004-03-04T23:58:41Z</dcterms:created>
  <dcterms:modified xsi:type="dcterms:W3CDTF">2023-04-01T22:19:17Z</dcterms:modified>
</cp:coreProperties>
</file>